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308" r:id="rId2"/>
    <p:sldId id="303" r:id="rId3"/>
    <p:sldId id="302" r:id="rId4"/>
    <p:sldId id="310" r:id="rId5"/>
    <p:sldId id="364" r:id="rId6"/>
    <p:sldId id="316" r:id="rId7"/>
    <p:sldId id="365" r:id="rId8"/>
    <p:sldId id="341" r:id="rId9"/>
    <p:sldId id="366" r:id="rId10"/>
    <p:sldId id="367" r:id="rId11"/>
    <p:sldId id="346" r:id="rId12"/>
    <p:sldId id="369" r:id="rId13"/>
    <p:sldId id="348" r:id="rId14"/>
    <p:sldId id="350" r:id="rId15"/>
    <p:sldId id="354" r:id="rId16"/>
    <p:sldId id="356" r:id="rId17"/>
    <p:sldId id="357" r:id="rId18"/>
    <p:sldId id="359" r:id="rId19"/>
    <p:sldId id="360" r:id="rId20"/>
    <p:sldId id="361" r:id="rId21"/>
    <p:sldId id="36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4660"/>
  </p:normalViewPr>
  <p:slideViewPr>
    <p:cSldViewPr snapToGrid="0">
      <p:cViewPr>
        <p:scale>
          <a:sx n="77" d="100"/>
          <a:sy n="77" d="100"/>
        </p:scale>
        <p:origin x="1014" y="-24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432C50-1691-45A5-B369-969AC2FACC2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B89D523-DF01-4F28-9863-337DFDC400D0}"/>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AA945-F857-4111-BF8F-DFADDBE4CBAA}" type="datetimeFigureOut">
              <a:rPr lang="en-US" smtClean="0"/>
              <a:t>4/13/2019</a:t>
            </a:fld>
            <a:endParaRPr lang="en-US"/>
          </a:p>
        </p:txBody>
      </p:sp>
      <p:sp>
        <p:nvSpPr>
          <p:cNvPr id="4" name="Slide Image Placeholder 3">
            <a:extLst>
              <a:ext uri="{FF2B5EF4-FFF2-40B4-BE49-F238E27FC236}">
                <a16:creationId xmlns:a16="http://schemas.microsoft.com/office/drawing/2014/main" id="{CFF030CE-28A6-4893-BB57-4E99141F687F}"/>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a:extLst>
              <a:ext uri="{FF2B5EF4-FFF2-40B4-BE49-F238E27FC236}">
                <a16:creationId xmlns:a16="http://schemas.microsoft.com/office/drawing/2014/main" id="{C3153354-B352-4849-9F6D-9BB4BC95CC0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A14827B2-206F-4899-AD8A-2AE7513EAE3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a:extLst>
              <a:ext uri="{FF2B5EF4-FFF2-40B4-BE49-F238E27FC236}">
                <a16:creationId xmlns:a16="http://schemas.microsoft.com/office/drawing/2014/main" id="{D9A57D1D-9F4A-46BE-AAF3-1E5CEC42F881}"/>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D3C7CA-B8C7-4340-B27D-ABFBF6B4E03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6171E7-3465-4449-BCCF-5C672DC5903C}" type="slidenum">
              <a:rPr lang="en-US" smtClean="0"/>
              <a:t>2</a:t>
            </a:fld>
            <a:endParaRPr lang="en-US"/>
          </a:p>
        </p:txBody>
      </p:sp>
    </p:spTree>
    <p:extLst>
      <p:ext uri="{BB962C8B-B14F-4D97-AF65-F5344CB8AC3E}">
        <p14:creationId xmlns:p14="http://schemas.microsoft.com/office/powerpoint/2010/main" val="1823512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6171E7-3465-4449-BCCF-5C672DC5903C}" type="slidenum">
              <a:rPr lang="en-US" smtClean="0"/>
              <a:t>3</a:t>
            </a:fld>
            <a:endParaRPr lang="en-US"/>
          </a:p>
        </p:txBody>
      </p:sp>
    </p:spTree>
    <p:extLst>
      <p:ext uri="{BB962C8B-B14F-4D97-AF65-F5344CB8AC3E}">
        <p14:creationId xmlns:p14="http://schemas.microsoft.com/office/powerpoint/2010/main" val="4058277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34AD1B5B-1B90-4844-8431-B667EF8D213C}" type="datetimeFigureOut">
              <a:rPr lang="it-IT" smtClean="0"/>
              <a:t>13/04/2019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DE01C65-37A5-478A-B1C3-2ED237E896BA}" type="slidenum">
              <a:rPr lang="it-IT" smtClean="0"/>
              <a:t>‹#›</a:t>
            </a:fld>
            <a:endParaRPr lang="it-IT"/>
          </a:p>
        </p:txBody>
      </p: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466" y="207284"/>
            <a:ext cx="4349870" cy="978720"/>
          </a:xfrm>
          <a:prstGeom prst="rect">
            <a:avLst/>
          </a:prstGeom>
        </p:spPr>
      </p:pic>
      <p:cxnSp>
        <p:nvCxnSpPr>
          <p:cNvPr id="9" name="Connettore diritto 8"/>
          <p:cNvCxnSpPr/>
          <p:nvPr userDrawn="1"/>
        </p:nvCxnSpPr>
        <p:spPr>
          <a:xfrm>
            <a:off x="561315" y="1122363"/>
            <a:ext cx="7896885" cy="0"/>
          </a:xfrm>
          <a:prstGeom prst="line">
            <a:avLst/>
          </a:prstGeom>
          <a:ln>
            <a:solidFill>
              <a:schemeClr val="tx1">
                <a:lumMod val="65000"/>
                <a:lumOff val="3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14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4AD1B5B-1B90-4844-8431-B667EF8D213C}" type="datetimeFigureOut">
              <a:rPr lang="it-IT" smtClean="0"/>
              <a:t>13/04/2019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DE01C65-37A5-478A-B1C3-2ED237E896BA}" type="slidenum">
              <a:rPr lang="it-IT" smtClean="0"/>
              <a:t>‹#›</a:t>
            </a:fld>
            <a:endParaRPr lang="it-IT"/>
          </a:p>
        </p:txBody>
      </p: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6309320"/>
            <a:ext cx="2010668" cy="452400"/>
          </a:xfrm>
          <a:prstGeom prst="rect">
            <a:avLst/>
          </a:prstGeom>
        </p:spPr>
      </p:pic>
      <p:cxnSp>
        <p:nvCxnSpPr>
          <p:cNvPr id="8" name="Connettore diritto 7"/>
          <p:cNvCxnSpPr/>
          <p:nvPr userDrawn="1"/>
        </p:nvCxnSpPr>
        <p:spPr>
          <a:xfrm>
            <a:off x="2262188" y="6645244"/>
            <a:ext cx="6331814" cy="8787"/>
          </a:xfrm>
          <a:prstGeom prst="line">
            <a:avLst/>
          </a:prstGeom>
          <a:ln>
            <a:solidFill>
              <a:schemeClr val="tx1">
                <a:lumMod val="65000"/>
                <a:lumOff val="3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017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34AD1B5B-1B90-4844-8431-B667EF8D213C}" type="datetimeFigureOut">
              <a:rPr lang="it-IT" smtClean="0"/>
              <a:t>13/04/2019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DE01C65-37A5-478A-B1C3-2ED237E896BA}" type="slidenum">
              <a:rPr lang="it-IT" smtClean="0"/>
              <a:t>‹#›</a:t>
            </a:fld>
            <a:endParaRPr lang="it-IT"/>
          </a:p>
        </p:txBody>
      </p:sp>
    </p:spTree>
    <p:extLst>
      <p:ext uri="{BB962C8B-B14F-4D97-AF65-F5344CB8AC3E}">
        <p14:creationId xmlns:p14="http://schemas.microsoft.com/office/powerpoint/2010/main" val="2218676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4AD1B5B-1B90-4844-8431-B667EF8D213C}" type="datetimeFigureOut">
              <a:rPr lang="it-IT" smtClean="0"/>
              <a:t>13/04/2019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DE01C65-37A5-478A-B1C3-2ED237E896BA}" type="slidenum">
              <a:rPr lang="it-IT" smtClean="0"/>
              <a:t>‹#›</a:t>
            </a:fld>
            <a:endParaRPr lang="it-IT"/>
          </a:p>
        </p:txBody>
      </p:sp>
    </p:spTree>
    <p:extLst>
      <p:ext uri="{BB962C8B-B14F-4D97-AF65-F5344CB8AC3E}">
        <p14:creationId xmlns:p14="http://schemas.microsoft.com/office/powerpoint/2010/main" val="190890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34AD1B5B-1B90-4844-8431-B667EF8D213C}" type="datetimeFigureOut">
              <a:rPr lang="it-IT" smtClean="0"/>
              <a:t>13/04/2019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DE01C65-37A5-478A-B1C3-2ED237E896BA}" type="slidenum">
              <a:rPr lang="it-IT" smtClean="0"/>
              <a:t>‹#›</a:t>
            </a:fld>
            <a:endParaRPr lang="it-IT"/>
          </a:p>
        </p:txBody>
      </p:sp>
    </p:spTree>
    <p:extLst>
      <p:ext uri="{BB962C8B-B14F-4D97-AF65-F5344CB8AC3E}">
        <p14:creationId xmlns:p14="http://schemas.microsoft.com/office/powerpoint/2010/main" val="2401090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34AD1B5B-1B90-4844-8431-B667EF8D213C}" type="datetimeFigureOut">
              <a:rPr lang="it-IT" smtClean="0"/>
              <a:t>13/04/2019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DE01C65-37A5-478A-B1C3-2ED237E896BA}" type="slidenum">
              <a:rPr lang="it-IT" smtClean="0"/>
              <a:t>‹#›</a:t>
            </a:fld>
            <a:endParaRPr lang="it-IT"/>
          </a:p>
        </p:txBody>
      </p:sp>
    </p:spTree>
    <p:extLst>
      <p:ext uri="{BB962C8B-B14F-4D97-AF65-F5344CB8AC3E}">
        <p14:creationId xmlns:p14="http://schemas.microsoft.com/office/powerpoint/2010/main" val="1084217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AD1B5B-1B90-4844-8431-B667EF8D213C}" type="datetimeFigureOut">
              <a:rPr lang="it-IT" smtClean="0"/>
              <a:t>13/04/2019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DE01C65-37A5-478A-B1C3-2ED237E896BA}" type="slidenum">
              <a:rPr lang="it-IT" smtClean="0"/>
              <a:t>‹#›</a:t>
            </a:fld>
            <a:endParaRPr lang="it-IT"/>
          </a:p>
        </p:txBody>
      </p:sp>
    </p:spTree>
    <p:extLst>
      <p:ext uri="{BB962C8B-B14F-4D97-AF65-F5344CB8AC3E}">
        <p14:creationId xmlns:p14="http://schemas.microsoft.com/office/powerpoint/2010/main" val="518785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34AD1B5B-1B90-4844-8431-B667EF8D213C}" type="datetimeFigureOut">
              <a:rPr lang="it-IT" smtClean="0"/>
              <a:t>13/04/2019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DE01C65-37A5-478A-B1C3-2ED237E896BA}" type="slidenum">
              <a:rPr lang="it-IT" smtClean="0"/>
              <a:t>‹#›</a:t>
            </a:fld>
            <a:endParaRPr lang="it-IT"/>
          </a:p>
        </p:txBody>
      </p:sp>
    </p:spTree>
    <p:extLst>
      <p:ext uri="{BB962C8B-B14F-4D97-AF65-F5344CB8AC3E}">
        <p14:creationId xmlns:p14="http://schemas.microsoft.com/office/powerpoint/2010/main" val="1274775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34AD1B5B-1B90-4844-8431-B667EF8D213C}" type="datetimeFigureOut">
              <a:rPr lang="it-IT" smtClean="0"/>
              <a:t>13/04/2019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DE01C65-37A5-478A-B1C3-2ED237E896BA}" type="slidenum">
              <a:rPr lang="it-IT" smtClean="0"/>
              <a:t>‹#›</a:t>
            </a:fld>
            <a:endParaRPr lang="it-IT"/>
          </a:p>
        </p:txBody>
      </p:sp>
    </p:spTree>
    <p:extLst>
      <p:ext uri="{BB962C8B-B14F-4D97-AF65-F5344CB8AC3E}">
        <p14:creationId xmlns:p14="http://schemas.microsoft.com/office/powerpoint/2010/main" val="3069981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4AD1B5B-1B90-4844-8431-B667EF8D213C}" type="datetimeFigureOut">
              <a:rPr lang="it-IT" smtClean="0"/>
              <a:t>13/04/2019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DE01C65-37A5-478A-B1C3-2ED237E896BA}" type="slidenum">
              <a:rPr lang="it-IT" smtClean="0"/>
              <a:t>‹#›</a:t>
            </a:fld>
            <a:endParaRPr lang="it-IT"/>
          </a:p>
        </p:txBody>
      </p:sp>
    </p:spTree>
    <p:extLst>
      <p:ext uri="{BB962C8B-B14F-4D97-AF65-F5344CB8AC3E}">
        <p14:creationId xmlns:p14="http://schemas.microsoft.com/office/powerpoint/2010/main" val="288721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4AD1B5B-1B90-4844-8431-B667EF8D213C}" type="datetimeFigureOut">
              <a:rPr lang="it-IT" smtClean="0"/>
              <a:t>13/04/2019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DE01C65-37A5-478A-B1C3-2ED237E896BA}" type="slidenum">
              <a:rPr lang="it-IT" smtClean="0"/>
              <a:t>‹#›</a:t>
            </a:fld>
            <a:endParaRPr lang="it-IT"/>
          </a:p>
        </p:txBody>
      </p:sp>
    </p:spTree>
    <p:extLst>
      <p:ext uri="{BB962C8B-B14F-4D97-AF65-F5344CB8AC3E}">
        <p14:creationId xmlns:p14="http://schemas.microsoft.com/office/powerpoint/2010/main" val="764701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AD1B5B-1B90-4844-8431-B667EF8D213C}" type="datetimeFigureOut">
              <a:rPr lang="it-IT" smtClean="0"/>
              <a:t>13/04/2019</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01C65-37A5-478A-B1C3-2ED237E896BA}" type="slidenum">
              <a:rPr lang="it-IT" smtClean="0"/>
              <a:t>‹#›</a:t>
            </a:fld>
            <a:endParaRPr lang="it-IT"/>
          </a:p>
        </p:txBody>
      </p:sp>
    </p:spTree>
    <p:extLst>
      <p:ext uri="{BB962C8B-B14F-4D97-AF65-F5344CB8AC3E}">
        <p14:creationId xmlns:p14="http://schemas.microsoft.com/office/powerpoint/2010/main" val="11052471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122362"/>
            <a:ext cx="7772400" cy="5204695"/>
          </a:xfrm>
        </p:spPr>
        <p:txBody>
          <a:bodyPr>
            <a:normAutofit/>
          </a:bodyPr>
          <a:lstStyle/>
          <a:p>
            <a:pPr>
              <a:tabLst>
                <a:tab pos="715963" algn="l"/>
              </a:tabLst>
            </a:pPr>
            <a:r>
              <a:rPr lang="en-US" sz="4000" b="1" dirty="0">
                <a:solidFill>
                  <a:schemeClr val="accent5">
                    <a:lumMod val="75000"/>
                  </a:schemeClr>
                </a:solidFill>
                <a:latin typeface="+mn-lt"/>
              </a:rPr>
              <a:t>Risk Assessment in </a:t>
            </a:r>
            <a:br>
              <a:rPr lang="en-US" sz="4000" b="1" dirty="0">
                <a:solidFill>
                  <a:schemeClr val="accent5">
                    <a:lumMod val="75000"/>
                  </a:schemeClr>
                </a:solidFill>
                <a:latin typeface="+mn-lt"/>
              </a:rPr>
            </a:br>
            <a:r>
              <a:rPr lang="en-US" sz="4000" b="1" dirty="0">
                <a:solidFill>
                  <a:schemeClr val="accent5">
                    <a:lumMod val="75000"/>
                  </a:schemeClr>
                </a:solidFill>
                <a:latin typeface="+mn-lt"/>
              </a:rPr>
              <a:t>The Italian System for the Prevention </a:t>
            </a:r>
            <a:r>
              <a:rPr lang="en-US" sz="4000" b="1">
                <a:solidFill>
                  <a:schemeClr val="accent5">
                    <a:lumMod val="75000"/>
                  </a:schemeClr>
                </a:solidFill>
                <a:latin typeface="+mn-lt"/>
              </a:rPr>
              <a:t>of Corruption  </a:t>
            </a:r>
            <a:br>
              <a:rPr lang="en-US" sz="4000" b="1" dirty="0">
                <a:solidFill>
                  <a:schemeClr val="accent5">
                    <a:lumMod val="75000"/>
                  </a:schemeClr>
                </a:solidFill>
                <a:latin typeface="+mn-lt"/>
              </a:rPr>
            </a:br>
            <a:br>
              <a:rPr lang="it-IT" sz="4400" dirty="0"/>
            </a:br>
            <a:br>
              <a:rPr lang="it-IT" sz="5300" dirty="0"/>
            </a:br>
            <a:r>
              <a:rPr lang="it-IT" sz="2000" b="1" dirty="0"/>
              <a:t>Laura Valli</a:t>
            </a:r>
            <a:br>
              <a:rPr lang="it-IT" sz="2000" b="1" dirty="0"/>
            </a:br>
            <a:r>
              <a:rPr lang="it-IT" sz="2000" b="1" dirty="0"/>
              <a:t>ANAC</a:t>
            </a:r>
            <a:br>
              <a:rPr lang="it-IT" dirty="0"/>
            </a:br>
            <a:endParaRPr lang="it-IT" sz="1600" i="1" dirty="0"/>
          </a:p>
        </p:txBody>
      </p:sp>
    </p:spTree>
    <p:extLst>
      <p:ext uri="{BB962C8B-B14F-4D97-AF65-F5344CB8AC3E}">
        <p14:creationId xmlns:p14="http://schemas.microsoft.com/office/powerpoint/2010/main" val="4087025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533400" y="365127"/>
            <a:ext cx="7981950" cy="823594"/>
          </a:xfrm>
        </p:spPr>
        <p:txBody>
          <a:bodyPr>
            <a:normAutofit/>
          </a:bodyPr>
          <a:lstStyle/>
          <a:p>
            <a:pPr algn="ctr"/>
            <a:r>
              <a:rPr lang="it-IT" sz="3600" b="1" dirty="0">
                <a:solidFill>
                  <a:schemeClr val="accent5">
                    <a:lumMod val="75000"/>
                  </a:schemeClr>
                </a:solidFill>
                <a:latin typeface="+mn-lt"/>
              </a:rPr>
              <a:t>The </a:t>
            </a:r>
            <a:r>
              <a:rPr lang="it-IT" sz="3600" b="1" dirty="0" err="1">
                <a:solidFill>
                  <a:schemeClr val="accent5">
                    <a:lumMod val="75000"/>
                  </a:schemeClr>
                </a:solidFill>
                <a:latin typeface="+mn-lt"/>
              </a:rPr>
              <a:t>Anticorruption</a:t>
            </a:r>
            <a:r>
              <a:rPr lang="it-IT" sz="3600" b="1" dirty="0">
                <a:solidFill>
                  <a:schemeClr val="accent5">
                    <a:lumMod val="75000"/>
                  </a:schemeClr>
                </a:solidFill>
                <a:latin typeface="+mn-lt"/>
              </a:rPr>
              <a:t> Law No 190/2012</a:t>
            </a:r>
          </a:p>
        </p:txBody>
      </p:sp>
      <p:sp>
        <p:nvSpPr>
          <p:cNvPr id="5" name="Content Placeholder 4">
            <a:extLst>
              <a:ext uri="{FF2B5EF4-FFF2-40B4-BE49-F238E27FC236}">
                <a16:creationId xmlns:a16="http://schemas.microsoft.com/office/drawing/2014/main" id="{389337A5-0CF1-4095-9019-87BA1B8D8056}"/>
              </a:ext>
            </a:extLst>
          </p:cNvPr>
          <p:cNvSpPr>
            <a:spLocks noGrp="1"/>
          </p:cNvSpPr>
          <p:nvPr>
            <p:ph idx="1"/>
          </p:nvPr>
        </p:nvSpPr>
        <p:spPr>
          <a:xfrm>
            <a:off x="628650" y="1311216"/>
            <a:ext cx="7886700" cy="4718264"/>
          </a:xfrm>
        </p:spPr>
        <p:txBody>
          <a:bodyPr>
            <a:normAutofit fontScale="25000" lnSpcReduction="20000"/>
          </a:bodyPr>
          <a:lstStyle/>
          <a:p>
            <a:pPr algn="just">
              <a:lnSpc>
                <a:spcPct val="100000"/>
              </a:lnSpc>
              <a:spcBef>
                <a:spcPts val="0"/>
              </a:spcBef>
              <a:buFont typeface="Wingdings" panose="05000000000000000000" pitchFamily="2" charset="2"/>
              <a:buChar char="§"/>
            </a:pPr>
            <a:endParaRPr lang="en-US" sz="6400" b="1" dirty="0"/>
          </a:p>
          <a:p>
            <a:pPr algn="just">
              <a:lnSpc>
                <a:spcPct val="100000"/>
              </a:lnSpc>
              <a:spcBef>
                <a:spcPts val="0"/>
              </a:spcBef>
              <a:buFont typeface="Wingdings" panose="05000000000000000000" pitchFamily="2" charset="2"/>
              <a:buChar char="§"/>
            </a:pPr>
            <a:r>
              <a:rPr lang="en-US" sz="6400" b="1" dirty="0"/>
              <a:t>Article 6 of the United Nations Convention against Corruption: </a:t>
            </a:r>
            <a:r>
              <a:rPr lang="en-US" sz="6400" dirty="0"/>
              <a:t>Ratified in 2009 and implemented it in 2012. In 2014 ANAC has been accredited in the Directory of the United Nations Office on Drugs and Crime (UNODC) as an independent national authority for the prevention of corruption.</a:t>
            </a:r>
          </a:p>
          <a:p>
            <a:pPr marL="0" indent="801688" algn="just">
              <a:lnSpc>
                <a:spcPct val="100000"/>
              </a:lnSpc>
              <a:spcBef>
                <a:spcPts val="0"/>
              </a:spcBef>
              <a:buNone/>
              <a:tabLst>
                <a:tab pos="6910388" algn="l"/>
                <a:tab pos="7081838" algn="l"/>
              </a:tabLst>
            </a:pPr>
            <a:endParaRPr lang="en-US" sz="6400" dirty="0"/>
          </a:p>
          <a:p>
            <a:pPr algn="just">
              <a:lnSpc>
                <a:spcPct val="100000"/>
              </a:lnSpc>
              <a:spcBef>
                <a:spcPts val="0"/>
              </a:spcBef>
              <a:buFont typeface="Wingdings" panose="05000000000000000000" pitchFamily="2" charset="2"/>
              <a:buChar char="§"/>
            </a:pPr>
            <a:r>
              <a:rPr lang="en-US" sz="6400" b="1" dirty="0"/>
              <a:t>Establishment of the National Anti-Corruption Authority (ANAC) </a:t>
            </a:r>
          </a:p>
          <a:p>
            <a:pPr marL="0" indent="0" algn="just">
              <a:lnSpc>
                <a:spcPct val="100000"/>
              </a:lnSpc>
              <a:spcBef>
                <a:spcPts val="0"/>
              </a:spcBef>
              <a:buNone/>
            </a:pPr>
            <a:endParaRPr lang="en-US" sz="6400" b="1" dirty="0"/>
          </a:p>
          <a:p>
            <a:pPr marL="630238" indent="-268288" algn="just">
              <a:lnSpc>
                <a:spcPct val="100000"/>
              </a:lnSpc>
              <a:spcBef>
                <a:spcPts val="0"/>
              </a:spcBef>
              <a:buFont typeface="Wingdings" panose="05000000000000000000" pitchFamily="2" charset="2"/>
              <a:buChar char="Ø"/>
            </a:pPr>
            <a:r>
              <a:rPr lang="en-US" sz="6400" u="sng" dirty="0"/>
              <a:t>Political independence: </a:t>
            </a:r>
            <a:r>
              <a:rPr lang="en-US" sz="6400" dirty="0"/>
              <a:t>ANAC’s president and board are appointed with a non-renewable mandate of six years (not coinciding with the term of the legislature). The proposed nominations are approved by the Council of Ministers and the candidates are appointed by the President of the Republic</a:t>
            </a:r>
          </a:p>
          <a:p>
            <a:pPr marL="630238" indent="-268288" algn="just">
              <a:lnSpc>
                <a:spcPct val="100000"/>
              </a:lnSpc>
              <a:spcBef>
                <a:spcPts val="0"/>
              </a:spcBef>
              <a:buFont typeface="Wingdings" panose="05000000000000000000" pitchFamily="2" charset="2"/>
              <a:buChar char="Ø"/>
            </a:pPr>
            <a:endParaRPr lang="en-US" sz="6400" dirty="0"/>
          </a:p>
          <a:p>
            <a:pPr marL="630238" indent="-268288" algn="just">
              <a:lnSpc>
                <a:spcPct val="100000"/>
              </a:lnSpc>
              <a:spcBef>
                <a:spcPts val="0"/>
              </a:spcBef>
              <a:buFont typeface="Wingdings" panose="05000000000000000000" pitchFamily="2" charset="2"/>
              <a:buChar char="Ø"/>
            </a:pPr>
            <a:r>
              <a:rPr lang="en-US" sz="6400" u="sng" dirty="0"/>
              <a:t>Financial independence: </a:t>
            </a:r>
            <a:r>
              <a:rPr lang="en-US" sz="6400" dirty="0"/>
              <a:t>ANAC is funded  with the contributions from the contracting authorities, the economic operators (national and foreign) and the Companies Certification Entities (SOA) for the verification of the general requirements of economic operators.</a:t>
            </a:r>
          </a:p>
          <a:p>
            <a:pPr marL="361950" indent="0" algn="just">
              <a:lnSpc>
                <a:spcPct val="100000"/>
              </a:lnSpc>
              <a:spcBef>
                <a:spcPts val="0"/>
              </a:spcBef>
              <a:buNone/>
            </a:pPr>
            <a:endParaRPr lang="en-US" sz="3400" dirty="0"/>
          </a:p>
          <a:p>
            <a:pPr marL="361950" indent="0" algn="just">
              <a:lnSpc>
                <a:spcPct val="100000"/>
              </a:lnSpc>
              <a:spcBef>
                <a:spcPts val="0"/>
              </a:spcBef>
              <a:buNone/>
            </a:pPr>
            <a:endParaRPr lang="en-US" sz="3400" dirty="0"/>
          </a:p>
          <a:p>
            <a:pPr marL="361950" indent="0" algn="just">
              <a:lnSpc>
                <a:spcPct val="100000"/>
              </a:lnSpc>
              <a:spcBef>
                <a:spcPts val="0"/>
              </a:spcBef>
              <a:buNone/>
            </a:pPr>
            <a:endParaRPr lang="en-US" sz="3400" dirty="0"/>
          </a:p>
          <a:p>
            <a:pPr marL="0" indent="0" algn="ctr">
              <a:buNone/>
              <a:tabLst>
                <a:tab pos="7445375" algn="l"/>
              </a:tabLst>
            </a:pPr>
            <a:r>
              <a:rPr lang="it-IT" sz="5600" b="1" i="1" dirty="0" err="1">
                <a:solidFill>
                  <a:srgbClr val="FF0000"/>
                </a:solidFill>
                <a:latin typeface="Bell MT" panose="02020503060305020303" pitchFamily="18" charset="0"/>
              </a:rPr>
              <a:t>ANAC’s</a:t>
            </a:r>
            <a:r>
              <a:rPr lang="it-IT" sz="5600" b="1" i="1" dirty="0">
                <a:solidFill>
                  <a:srgbClr val="FF0000"/>
                </a:solidFill>
                <a:latin typeface="Bell MT" panose="02020503060305020303" pitchFamily="18" charset="0"/>
              </a:rPr>
              <a:t> </a:t>
            </a:r>
            <a:r>
              <a:rPr lang="it-IT" sz="5600" b="1" i="1" dirty="0" err="1">
                <a:solidFill>
                  <a:srgbClr val="FF0000"/>
                </a:solidFill>
                <a:latin typeface="Bell MT" panose="02020503060305020303" pitchFamily="18" charset="0"/>
              </a:rPr>
              <a:t>mission</a:t>
            </a:r>
            <a:r>
              <a:rPr lang="it-IT" sz="5600" b="1" i="1" dirty="0">
                <a:solidFill>
                  <a:srgbClr val="FF0000"/>
                </a:solidFill>
                <a:latin typeface="Bell MT" panose="02020503060305020303" pitchFamily="18" charset="0"/>
              </a:rPr>
              <a:t> </a:t>
            </a:r>
            <a:r>
              <a:rPr lang="it-IT" sz="5600" b="1" i="1" dirty="0" err="1">
                <a:solidFill>
                  <a:srgbClr val="FF0000"/>
                </a:solidFill>
                <a:latin typeface="Bell MT" panose="02020503060305020303" pitchFamily="18" charset="0"/>
              </a:rPr>
              <a:t>is</a:t>
            </a:r>
            <a:r>
              <a:rPr lang="en-US" sz="5600" b="1" i="1" dirty="0">
                <a:solidFill>
                  <a:srgbClr val="FF0000"/>
                </a:solidFill>
                <a:latin typeface="Bell MT" panose="02020503060305020303" pitchFamily="18" charset="0"/>
              </a:rPr>
              <a:t> the prevention of corruption in public administrations, subsidiaries and state-controlled companies through the implementation of transparency, the supervision of public procurement and the orientation of the public employees’ behaviors by means of advisory, regulatory, monitoring and sanctioning powers</a:t>
            </a:r>
            <a:endParaRPr lang="en-US" sz="5600" dirty="0"/>
          </a:p>
        </p:txBody>
      </p:sp>
    </p:spTree>
    <p:extLst>
      <p:ext uri="{BB962C8B-B14F-4D97-AF65-F5344CB8AC3E}">
        <p14:creationId xmlns:p14="http://schemas.microsoft.com/office/powerpoint/2010/main" val="1013093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533399" y="517584"/>
            <a:ext cx="8127521" cy="983411"/>
          </a:xfrm>
        </p:spPr>
        <p:txBody>
          <a:bodyPr>
            <a:normAutofit fontScale="90000"/>
          </a:bodyPr>
          <a:lstStyle/>
          <a:p>
            <a:pPr algn="ctr"/>
            <a:r>
              <a:rPr lang="en-US" b="1" dirty="0">
                <a:solidFill>
                  <a:schemeClr val="accent5">
                    <a:lumMod val="75000"/>
                  </a:schemeClr>
                </a:solidFill>
                <a:latin typeface="+mn-lt"/>
              </a:rPr>
              <a:t>ANAC’s Mandate </a:t>
            </a:r>
            <a:br>
              <a:rPr lang="it-IT" sz="5400" dirty="0"/>
            </a:br>
            <a:endParaRPr lang="it-IT" sz="4900" dirty="0">
              <a:solidFill>
                <a:schemeClr val="accent5">
                  <a:lumMod val="75000"/>
                </a:schemeClr>
              </a:solidFill>
              <a:latin typeface="+mn-lt"/>
            </a:endParaRPr>
          </a:p>
        </p:txBody>
      </p:sp>
      <p:sp>
        <p:nvSpPr>
          <p:cNvPr id="5" name="Content Placeholder 4">
            <a:extLst>
              <a:ext uri="{FF2B5EF4-FFF2-40B4-BE49-F238E27FC236}">
                <a16:creationId xmlns:a16="http://schemas.microsoft.com/office/drawing/2014/main" id="{389337A5-0CF1-4095-9019-87BA1B8D8056}"/>
              </a:ext>
            </a:extLst>
          </p:cNvPr>
          <p:cNvSpPr>
            <a:spLocks noGrp="1"/>
          </p:cNvSpPr>
          <p:nvPr>
            <p:ph idx="1"/>
          </p:nvPr>
        </p:nvSpPr>
        <p:spPr>
          <a:xfrm>
            <a:off x="628650" y="1328468"/>
            <a:ext cx="7886700" cy="4701011"/>
          </a:xfrm>
        </p:spPr>
        <p:txBody>
          <a:bodyPr>
            <a:normAutofit fontScale="92500" lnSpcReduction="10000"/>
          </a:bodyPr>
          <a:lstStyle/>
          <a:p>
            <a:r>
              <a:rPr lang="en-US" sz="2600" dirty="0"/>
              <a:t>Draft and implementation of the National Anticorruption Plan</a:t>
            </a:r>
            <a:endParaRPr lang="it-IT" sz="2600" dirty="0"/>
          </a:p>
          <a:p>
            <a:r>
              <a:rPr lang="en-US" sz="2600" dirty="0"/>
              <a:t>Supervision on the adoption of the three-year Anticorruption Plans and Codes of Conduct by public administrations and state-controlled enterprises</a:t>
            </a:r>
            <a:endParaRPr lang="it-IT" sz="2600" dirty="0"/>
          </a:p>
          <a:p>
            <a:r>
              <a:rPr lang="en-US" sz="2600" dirty="0"/>
              <a:t>Supervision on the appointment of the Officer for the Prevention of Corruption and Transparency by each public administration</a:t>
            </a:r>
          </a:p>
          <a:p>
            <a:r>
              <a:rPr lang="en-US" sz="2600" dirty="0"/>
              <a:t>Definition of publication standards for transparency purposes</a:t>
            </a:r>
          </a:p>
          <a:p>
            <a:r>
              <a:rPr lang="en-US" sz="2600" dirty="0"/>
              <a:t>Reception and management of whistleblowers’ reports</a:t>
            </a:r>
          </a:p>
          <a:p>
            <a:r>
              <a:rPr lang="en-US" sz="2600" dirty="0"/>
              <a:t>Sanction of entities in the event of failure to adopt the three-year plans and / or the Codes of Conduct</a:t>
            </a:r>
          </a:p>
          <a:p>
            <a:endParaRPr lang="it-IT" dirty="0"/>
          </a:p>
          <a:p>
            <a:pPr marL="0" indent="0" algn="ctr">
              <a:buNone/>
            </a:pPr>
            <a:endParaRPr lang="en-US" sz="2400" dirty="0"/>
          </a:p>
        </p:txBody>
      </p:sp>
    </p:spTree>
    <p:extLst>
      <p:ext uri="{BB962C8B-B14F-4D97-AF65-F5344CB8AC3E}">
        <p14:creationId xmlns:p14="http://schemas.microsoft.com/office/powerpoint/2010/main" val="654995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28650" y="365126"/>
            <a:ext cx="7886700" cy="1213507"/>
          </a:xfrm>
        </p:spPr>
        <p:txBody>
          <a:bodyPr>
            <a:normAutofit/>
          </a:bodyPr>
          <a:lstStyle/>
          <a:p>
            <a:pPr algn="ctr"/>
            <a:r>
              <a:rPr lang="it-IT" sz="4000" b="1" dirty="0" err="1">
                <a:solidFill>
                  <a:schemeClr val="accent5">
                    <a:lumMod val="75000"/>
                  </a:schemeClr>
                </a:solidFill>
                <a:latin typeface="+mn-lt"/>
              </a:rPr>
              <a:t>ANAC’s</a:t>
            </a:r>
            <a:r>
              <a:rPr lang="it-IT" sz="4000" b="1" dirty="0">
                <a:solidFill>
                  <a:schemeClr val="accent5">
                    <a:lumMod val="75000"/>
                  </a:schemeClr>
                </a:solidFill>
                <a:latin typeface="+mn-lt"/>
              </a:rPr>
              <a:t> </a:t>
            </a:r>
            <a:r>
              <a:rPr lang="it-IT" sz="4000" b="1" dirty="0" err="1">
                <a:solidFill>
                  <a:schemeClr val="accent5">
                    <a:lumMod val="75000"/>
                  </a:schemeClr>
                </a:solidFill>
                <a:latin typeface="+mn-lt"/>
              </a:rPr>
              <a:t>Functions</a:t>
            </a:r>
            <a:endParaRPr lang="it-IT" sz="4000" b="1" dirty="0">
              <a:solidFill>
                <a:schemeClr val="accent5">
                  <a:lumMod val="75000"/>
                </a:schemeClr>
              </a:solidFill>
              <a:latin typeface="+mn-lt"/>
            </a:endParaRPr>
          </a:p>
        </p:txBody>
      </p:sp>
      <p:sp>
        <p:nvSpPr>
          <p:cNvPr id="3" name="Segnaposto contenuto 2"/>
          <p:cNvSpPr>
            <a:spLocks noGrp="1"/>
          </p:cNvSpPr>
          <p:nvPr>
            <p:ph idx="1"/>
          </p:nvPr>
        </p:nvSpPr>
        <p:spPr>
          <a:xfrm>
            <a:off x="628650" y="1811547"/>
            <a:ext cx="7886700" cy="4365416"/>
          </a:xfrm>
        </p:spPr>
        <p:txBody>
          <a:bodyPr>
            <a:normAutofit/>
          </a:bodyPr>
          <a:lstStyle/>
          <a:p>
            <a:pPr>
              <a:buFont typeface="Wingdings" panose="05000000000000000000" pitchFamily="2" charset="2"/>
              <a:buChar char="§"/>
            </a:pPr>
            <a:r>
              <a:rPr lang="en-US" sz="3200" dirty="0"/>
              <a:t>Monitoring power on the anti-corruption system, including through inspections that can be delegated to the financial police</a:t>
            </a:r>
          </a:p>
          <a:p>
            <a:pPr>
              <a:buFont typeface="Wingdings" panose="05000000000000000000" pitchFamily="2" charset="2"/>
              <a:buChar char="§"/>
            </a:pPr>
            <a:r>
              <a:rPr lang="en-US" sz="3200" dirty="0"/>
              <a:t>Regulatory power through soft laws </a:t>
            </a:r>
          </a:p>
          <a:p>
            <a:pPr>
              <a:buFont typeface="Wingdings" panose="05000000000000000000" pitchFamily="2" charset="2"/>
              <a:buChar char="§"/>
            </a:pPr>
            <a:r>
              <a:rPr lang="en-US" sz="3200" dirty="0"/>
              <a:t>Sanctioning power for failure to comply with obligations by public administrations</a:t>
            </a:r>
          </a:p>
          <a:p>
            <a:pPr>
              <a:buFont typeface="Wingdings" panose="05000000000000000000" pitchFamily="2" charset="2"/>
              <a:buChar char="§"/>
            </a:pPr>
            <a:r>
              <a:rPr lang="en-US" sz="3200" dirty="0"/>
              <a:t>Supervisory power over public procurement</a:t>
            </a:r>
            <a:endParaRPr lang="it-IT" sz="3200" dirty="0"/>
          </a:p>
        </p:txBody>
      </p:sp>
    </p:spTree>
    <p:extLst>
      <p:ext uri="{BB962C8B-B14F-4D97-AF65-F5344CB8AC3E}">
        <p14:creationId xmlns:p14="http://schemas.microsoft.com/office/powerpoint/2010/main" val="2989282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olo 4"/>
          <p:cNvSpPr>
            <a:spLocks noGrp="1"/>
          </p:cNvSpPr>
          <p:nvPr>
            <p:ph type="title"/>
          </p:nvPr>
        </p:nvSpPr>
        <p:spPr>
          <a:xfrm>
            <a:off x="1242203" y="534839"/>
            <a:ext cx="6469811" cy="1052422"/>
          </a:xfrm>
        </p:spPr>
        <p:txBody>
          <a:bodyPr>
            <a:normAutofit/>
          </a:bodyPr>
          <a:lstStyle/>
          <a:p>
            <a:pPr algn="ctr"/>
            <a:r>
              <a:rPr lang="it-IT" sz="4000" b="1" dirty="0">
                <a:solidFill>
                  <a:schemeClr val="accent5">
                    <a:lumMod val="75000"/>
                  </a:schemeClr>
                </a:solidFill>
                <a:latin typeface="+mn-lt"/>
              </a:rPr>
              <a:t>The «</a:t>
            </a:r>
            <a:r>
              <a:rPr lang="it-IT" sz="4000" b="1" dirty="0" err="1">
                <a:solidFill>
                  <a:schemeClr val="accent5">
                    <a:lumMod val="75000"/>
                  </a:schemeClr>
                </a:solidFill>
                <a:latin typeface="+mn-lt"/>
              </a:rPr>
              <a:t>cascade</a:t>
            </a:r>
            <a:r>
              <a:rPr lang="it-IT" sz="4000" b="1" dirty="0">
                <a:solidFill>
                  <a:schemeClr val="accent5">
                    <a:lumMod val="75000"/>
                  </a:schemeClr>
                </a:solidFill>
                <a:latin typeface="+mn-lt"/>
              </a:rPr>
              <a:t> model»</a:t>
            </a:r>
          </a:p>
        </p:txBody>
      </p:sp>
      <p:sp>
        <p:nvSpPr>
          <p:cNvPr id="27651" name="Segnaposto piè di pagina 7"/>
          <p:cNvSpPr>
            <a:spLocks noGrp="1"/>
          </p:cNvSpPr>
          <p:nvPr>
            <p:ph type="ftr" sz="quarter" idx="11"/>
          </p:nvPr>
        </p:nvSpPr>
        <p:spPr bwMode="auto">
          <a:xfrm flipV="1">
            <a:off x="3028950" y="7217722"/>
            <a:ext cx="3086100" cy="45719"/>
          </a:xfrm>
          <a:noFill/>
          <a:ln>
            <a:miter lim="800000"/>
            <a:headEnd/>
            <a:tailEnd/>
          </a:ln>
        </p:spPr>
        <p:txBody>
          <a:bodyPr wrap="square" numCol="1" anchorCtr="0" compatLnSpc="1">
            <a:prstTxWarp prst="textNoShape">
              <a:avLst/>
            </a:prstTxWarp>
          </a:bodyPr>
          <a:lstStyle/>
          <a:p>
            <a:pPr fontAlgn="base">
              <a:spcBef>
                <a:spcPct val="0"/>
              </a:spcBef>
              <a:spcAft>
                <a:spcPct val="0"/>
              </a:spcAft>
            </a:pPr>
            <a:endParaRPr lang="it-IT" dirty="0">
              <a:cs typeface="Arial" charset="0"/>
            </a:endParaRPr>
          </a:p>
        </p:txBody>
      </p:sp>
      <p:sp>
        <p:nvSpPr>
          <p:cNvPr id="9" name="Segnaposto contenuto 2"/>
          <p:cNvSpPr>
            <a:spLocks noGrp="1"/>
          </p:cNvSpPr>
          <p:nvPr>
            <p:ph idx="1"/>
          </p:nvPr>
        </p:nvSpPr>
        <p:spPr>
          <a:xfrm>
            <a:off x="802256" y="1585001"/>
            <a:ext cx="7427343" cy="4418983"/>
          </a:xfrm>
        </p:spPr>
        <p:txBody>
          <a:bodyPr rtlCol="0">
            <a:noAutofit/>
          </a:bodyPr>
          <a:lstStyle/>
          <a:p>
            <a:pPr marL="180975" indent="0" algn="just">
              <a:lnSpc>
                <a:spcPct val="100000"/>
              </a:lnSpc>
              <a:spcBef>
                <a:spcPts val="0"/>
              </a:spcBef>
              <a:spcAft>
                <a:spcPts val="450"/>
              </a:spcAft>
              <a:buNone/>
              <a:defRPr/>
            </a:pPr>
            <a:r>
              <a:rPr lang="en-US" sz="2000" dirty="0"/>
              <a:t>The anticorruption strategy is articulated on a double level - central and peripheral («cascade model»)</a:t>
            </a:r>
            <a:br>
              <a:rPr lang="en-US" sz="2000" dirty="0"/>
            </a:br>
            <a:endParaRPr lang="en-US" sz="2000" dirty="0"/>
          </a:p>
          <a:p>
            <a:pPr marL="180975" indent="0" algn="just">
              <a:lnSpc>
                <a:spcPct val="100000"/>
              </a:lnSpc>
              <a:spcBef>
                <a:spcPts val="0"/>
              </a:spcBef>
              <a:spcAft>
                <a:spcPts val="450"/>
              </a:spcAft>
              <a:buFont typeface="Wingdings" panose="05000000000000000000" pitchFamily="2" charset="2"/>
              <a:buChar char="Ø"/>
              <a:defRPr/>
            </a:pPr>
            <a:r>
              <a:rPr lang="en-US" sz="2000" dirty="0"/>
              <a:t> Level I: ANAC adopts the National Anti-corruption Plan (P.N.A.);</a:t>
            </a:r>
          </a:p>
          <a:p>
            <a:pPr marL="449263" indent="-268288" algn="just">
              <a:lnSpc>
                <a:spcPct val="100000"/>
              </a:lnSpc>
              <a:spcBef>
                <a:spcPts val="0"/>
              </a:spcBef>
              <a:spcAft>
                <a:spcPts val="450"/>
              </a:spcAft>
              <a:buFont typeface="Wingdings" panose="05000000000000000000" pitchFamily="2" charset="2"/>
              <a:buChar char="Ø"/>
              <a:defRPr/>
            </a:pPr>
            <a:r>
              <a:rPr lang="en-US" sz="2000" dirty="0"/>
              <a:t>Level II: each public administration define a Three-Year Corruption and Transparency Prevention Plan (PTPCT) which, based on the indications in the P.N.A., includes:</a:t>
            </a:r>
          </a:p>
          <a:p>
            <a:pPr marL="896938" indent="-95250">
              <a:lnSpc>
                <a:spcPct val="100000"/>
              </a:lnSpc>
              <a:spcBef>
                <a:spcPts val="0"/>
              </a:spcBef>
              <a:spcAft>
                <a:spcPts val="450"/>
              </a:spcAft>
              <a:defRPr/>
            </a:pPr>
            <a:r>
              <a:rPr lang="en-US" sz="2000" dirty="0"/>
              <a:t> analysis and evaluation of specific corruption risks (Risk Assessment activity); and</a:t>
            </a:r>
          </a:p>
          <a:p>
            <a:pPr marL="896938" indent="-95250">
              <a:lnSpc>
                <a:spcPct val="100000"/>
              </a:lnSpc>
              <a:spcBef>
                <a:spcPts val="0"/>
              </a:spcBef>
              <a:spcAft>
                <a:spcPts val="450"/>
              </a:spcAft>
              <a:defRPr/>
            </a:pPr>
            <a:r>
              <a:rPr lang="en-US" sz="2000" dirty="0"/>
              <a:t> measures to prevent them</a:t>
            </a:r>
          </a:p>
          <a:p>
            <a:pPr marL="801688" indent="0" algn="ctr">
              <a:lnSpc>
                <a:spcPct val="100000"/>
              </a:lnSpc>
              <a:spcBef>
                <a:spcPts val="0"/>
              </a:spcBef>
              <a:spcAft>
                <a:spcPts val="450"/>
              </a:spcAft>
              <a:buNone/>
              <a:defRPr/>
            </a:pPr>
            <a:endParaRPr lang="en-US" sz="1800" b="1" dirty="0"/>
          </a:p>
          <a:p>
            <a:pPr marL="0" indent="982663" algn="ctr">
              <a:lnSpc>
                <a:spcPct val="100000"/>
              </a:lnSpc>
              <a:spcBef>
                <a:spcPts val="0"/>
              </a:spcBef>
              <a:buNone/>
              <a:defRPr/>
            </a:pPr>
            <a:r>
              <a:rPr lang="en-US" sz="1800" b="1" i="1" dirty="0">
                <a:solidFill>
                  <a:srgbClr val="FF0000"/>
                </a:solidFill>
              </a:rPr>
              <a:t>The model guarantees the overall coherence of the system</a:t>
            </a:r>
          </a:p>
          <a:p>
            <a:pPr marL="0" indent="982663" algn="ctr">
              <a:lnSpc>
                <a:spcPct val="100000"/>
              </a:lnSpc>
              <a:spcBef>
                <a:spcPts val="0"/>
              </a:spcBef>
              <a:buNone/>
              <a:defRPr/>
            </a:pPr>
            <a:r>
              <a:rPr lang="en-US" sz="1800" b="1" i="1" dirty="0">
                <a:solidFill>
                  <a:srgbClr val="FF0000"/>
                </a:solidFill>
              </a:rPr>
              <a:t>and the independence of the single administrations</a:t>
            </a:r>
          </a:p>
          <a:p>
            <a:pPr marL="0" indent="0" algn="just">
              <a:lnSpc>
                <a:spcPct val="100000"/>
              </a:lnSpc>
              <a:spcAft>
                <a:spcPts val="450"/>
              </a:spcAft>
              <a:buNone/>
              <a:defRPr/>
            </a:pPr>
            <a:endParaRPr lang="it-IT" altLang="it-IT" sz="1800" dirty="0">
              <a:solidFill>
                <a:srgbClr val="002060"/>
              </a:solidFill>
              <a:latin typeface="Garamond" panose="02020404030301010803" pitchFamily="18" charset="0"/>
            </a:endParaRPr>
          </a:p>
        </p:txBody>
      </p:sp>
      <p:sp>
        <p:nvSpPr>
          <p:cNvPr id="3" name="Segnaposto data 2"/>
          <p:cNvSpPr>
            <a:spLocks noGrp="1"/>
          </p:cNvSpPr>
          <p:nvPr>
            <p:ph type="dt" sz="half" idx="10"/>
          </p:nvPr>
        </p:nvSpPr>
        <p:spPr>
          <a:xfrm flipV="1">
            <a:off x="1475117" y="7487728"/>
            <a:ext cx="1210933" cy="86264"/>
          </a:xfrm>
        </p:spPr>
        <p:txBody>
          <a:bodyPr/>
          <a:lstStyle/>
          <a:p>
            <a:pPr>
              <a:defRPr/>
            </a:pPr>
            <a:endParaRPr lang="it-IT" dirty="0"/>
          </a:p>
        </p:txBody>
      </p:sp>
    </p:spTree>
    <p:extLst>
      <p:ext uri="{BB962C8B-B14F-4D97-AF65-F5344CB8AC3E}">
        <p14:creationId xmlns:p14="http://schemas.microsoft.com/office/powerpoint/2010/main" val="1144829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28650" y="1884218"/>
            <a:ext cx="7886700" cy="4292745"/>
          </a:xfrm>
        </p:spPr>
        <p:txBody>
          <a:bodyPr>
            <a:normAutofit/>
          </a:bodyPr>
          <a:lstStyle/>
          <a:p>
            <a:r>
              <a:rPr lang="en-US" dirty="0"/>
              <a:t>Updated annually based on the monitoring of results and received feedback</a:t>
            </a:r>
          </a:p>
          <a:p>
            <a:r>
              <a:rPr lang="en-US" dirty="0"/>
              <a:t>Centralized planning of activities in relation to the different levels of government</a:t>
            </a:r>
          </a:p>
          <a:p>
            <a:r>
              <a:rPr lang="en-US" dirty="0"/>
              <a:t>Pursuit of measurable objectives and identification of specific responsibilities</a:t>
            </a:r>
          </a:p>
          <a:p>
            <a:r>
              <a:rPr lang="en-US" dirty="0"/>
              <a:t>Applies to public economic entities and SOEs</a:t>
            </a:r>
          </a:p>
          <a:p>
            <a:r>
              <a:rPr lang="en-US" dirty="0"/>
              <a:t>Identification of the minimum contents of the three-year plans for the prevention of corruption</a:t>
            </a:r>
            <a:endParaRPr lang="it-IT" dirty="0"/>
          </a:p>
        </p:txBody>
      </p:sp>
      <p:sp>
        <p:nvSpPr>
          <p:cNvPr id="6" name="Titolo 1"/>
          <p:cNvSpPr>
            <a:spLocks noGrp="1"/>
          </p:cNvSpPr>
          <p:nvPr>
            <p:ph type="title"/>
          </p:nvPr>
        </p:nvSpPr>
        <p:spPr>
          <a:xfrm>
            <a:off x="628650" y="365126"/>
            <a:ext cx="7886700" cy="1325563"/>
          </a:xfrm>
        </p:spPr>
        <p:txBody>
          <a:bodyPr>
            <a:normAutofit/>
          </a:bodyPr>
          <a:lstStyle/>
          <a:p>
            <a:pPr algn="ctr"/>
            <a:r>
              <a:rPr lang="en-US" sz="4000" b="1" dirty="0">
                <a:solidFill>
                  <a:schemeClr val="accent5">
                    <a:lumMod val="75000"/>
                  </a:schemeClr>
                </a:solidFill>
                <a:latin typeface="+mn-lt"/>
              </a:rPr>
              <a:t>The Three-Year National Anticorruption Plan (PNA)</a:t>
            </a:r>
            <a:endParaRPr lang="it-IT" sz="4000" b="1" dirty="0">
              <a:solidFill>
                <a:schemeClr val="accent5">
                  <a:lumMod val="75000"/>
                </a:schemeClr>
              </a:solidFill>
              <a:latin typeface="+mn-lt"/>
            </a:endParaRPr>
          </a:p>
        </p:txBody>
      </p:sp>
    </p:spTree>
    <p:extLst>
      <p:ext uri="{BB962C8B-B14F-4D97-AF65-F5344CB8AC3E}">
        <p14:creationId xmlns:p14="http://schemas.microsoft.com/office/powerpoint/2010/main" val="924496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28650" y="1828799"/>
            <a:ext cx="7886700" cy="4348163"/>
          </a:xfrm>
        </p:spPr>
        <p:txBody>
          <a:bodyPr>
            <a:normAutofit fontScale="25000" lnSpcReduction="20000"/>
          </a:bodyPr>
          <a:lstStyle/>
          <a:p>
            <a:r>
              <a:rPr lang="en-US" sz="8000" b="1" dirty="0"/>
              <a:t>Drafted by the person responsible for preventing corruption and for transparency in each administration and approved by the political body </a:t>
            </a:r>
          </a:p>
          <a:p>
            <a:r>
              <a:rPr lang="en-US" sz="8000" b="1" dirty="0"/>
              <a:t>Updated every year based on the feedback received during its application</a:t>
            </a:r>
          </a:p>
          <a:p>
            <a:r>
              <a:rPr lang="en-US" sz="8000" b="1" dirty="0"/>
              <a:t>Includes transparency measures, merging two different plans originally envisaged as distinct, in the awareness that transparency is essential to any anti-corruption strategy</a:t>
            </a:r>
          </a:p>
          <a:p>
            <a:r>
              <a:rPr lang="en-US" sz="8000" b="1" dirty="0"/>
              <a:t>Plans appropriate training for public employees in collaboration with the National School of Administration</a:t>
            </a:r>
          </a:p>
          <a:p>
            <a:r>
              <a:rPr lang="en-US" sz="8000" b="1" dirty="0"/>
              <a:t>Provides for rotation of managers and officials employed in sectors particularly exposed to corruption</a:t>
            </a:r>
            <a:endParaRPr lang="it-IT" sz="8000" b="1" dirty="0">
              <a:solidFill>
                <a:srgbClr val="002060"/>
              </a:solidFill>
            </a:endParaRPr>
          </a:p>
          <a:p>
            <a:pPr marL="346075" indent="0" algn="ctr">
              <a:buNone/>
            </a:pPr>
            <a:br>
              <a:rPr lang="en-US" sz="8000" dirty="0"/>
            </a:br>
            <a:r>
              <a:rPr lang="en-US" sz="8000" b="1" i="1" dirty="0">
                <a:solidFill>
                  <a:srgbClr val="FF0000"/>
                </a:solidFill>
              </a:rPr>
              <a:t>The three-year duration and annual updating of both the PTPCTs and</a:t>
            </a:r>
          </a:p>
          <a:p>
            <a:pPr marL="346075" indent="0" algn="ctr">
              <a:buNone/>
            </a:pPr>
            <a:r>
              <a:rPr lang="en-US" sz="8000" b="1" i="1" dirty="0">
                <a:solidFill>
                  <a:srgbClr val="FF0000"/>
                </a:solidFill>
              </a:rPr>
              <a:t>the PNA are harmonized according to a  "sliding" model </a:t>
            </a:r>
          </a:p>
          <a:p>
            <a:endParaRPr lang="it-IT" dirty="0"/>
          </a:p>
        </p:txBody>
      </p:sp>
      <p:sp>
        <p:nvSpPr>
          <p:cNvPr id="6" name="Titolo 1"/>
          <p:cNvSpPr>
            <a:spLocks noGrp="1"/>
          </p:cNvSpPr>
          <p:nvPr>
            <p:ph type="title"/>
          </p:nvPr>
        </p:nvSpPr>
        <p:spPr>
          <a:xfrm>
            <a:off x="628650" y="365126"/>
            <a:ext cx="7886700" cy="1325563"/>
          </a:xfrm>
        </p:spPr>
        <p:txBody>
          <a:bodyPr>
            <a:normAutofit/>
          </a:bodyPr>
          <a:lstStyle/>
          <a:p>
            <a:pPr algn="ctr"/>
            <a:r>
              <a:rPr lang="en-US" sz="3600" b="1" dirty="0">
                <a:solidFill>
                  <a:schemeClr val="accent5">
                    <a:lumMod val="75000"/>
                  </a:schemeClr>
                </a:solidFill>
                <a:latin typeface="+mn-lt"/>
              </a:rPr>
              <a:t>The Three-Year Anticorruption and Transparency Plans (PTPCTs) </a:t>
            </a:r>
            <a:endParaRPr lang="it-IT" sz="3600" b="1" dirty="0">
              <a:solidFill>
                <a:schemeClr val="accent5">
                  <a:lumMod val="75000"/>
                </a:schemeClr>
              </a:solidFill>
              <a:latin typeface="+mn-lt"/>
            </a:endParaRPr>
          </a:p>
        </p:txBody>
      </p:sp>
    </p:spTree>
    <p:extLst>
      <p:ext uri="{BB962C8B-B14F-4D97-AF65-F5344CB8AC3E}">
        <p14:creationId xmlns:p14="http://schemas.microsoft.com/office/powerpoint/2010/main" val="987700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Titolo 4"/>
          <p:cNvSpPr>
            <a:spLocks noGrp="1"/>
          </p:cNvSpPr>
          <p:nvPr>
            <p:ph type="title"/>
          </p:nvPr>
        </p:nvSpPr>
        <p:spPr>
          <a:xfrm>
            <a:off x="534837" y="764088"/>
            <a:ext cx="7660257" cy="1014608"/>
          </a:xfrm>
        </p:spPr>
        <p:txBody>
          <a:bodyPr>
            <a:normAutofit fontScale="90000"/>
          </a:bodyPr>
          <a:lstStyle/>
          <a:p>
            <a:pPr algn="ctr"/>
            <a:r>
              <a:rPr lang="en-US" sz="4000" b="1" dirty="0">
                <a:solidFill>
                  <a:schemeClr val="accent5">
                    <a:lumMod val="75000"/>
                  </a:schemeClr>
                </a:solidFill>
                <a:latin typeface="+mn-lt"/>
              </a:rPr>
              <a:t>PTPCs: First Implementation </a:t>
            </a:r>
            <a:br>
              <a:rPr lang="en-US" sz="4000" b="1" dirty="0">
                <a:solidFill>
                  <a:schemeClr val="accent5">
                    <a:lumMod val="75000"/>
                  </a:schemeClr>
                </a:solidFill>
                <a:latin typeface="+mn-lt"/>
              </a:rPr>
            </a:br>
            <a:r>
              <a:rPr lang="en-US" sz="4000" b="1" dirty="0">
                <a:solidFill>
                  <a:schemeClr val="accent5">
                    <a:lumMod val="75000"/>
                  </a:schemeClr>
                </a:solidFill>
                <a:latin typeface="+mn-lt"/>
              </a:rPr>
              <a:t>(2013-2015) </a:t>
            </a:r>
            <a:endParaRPr lang="it-IT" sz="4000" b="1" dirty="0">
              <a:solidFill>
                <a:schemeClr val="accent5">
                  <a:lumMod val="75000"/>
                </a:schemeClr>
              </a:solidFill>
              <a:latin typeface="+mn-lt"/>
            </a:endParaRPr>
          </a:p>
        </p:txBody>
      </p:sp>
      <p:sp>
        <p:nvSpPr>
          <p:cNvPr id="6" name="Segnaposto contenuto 5"/>
          <p:cNvSpPr>
            <a:spLocks noGrp="1"/>
          </p:cNvSpPr>
          <p:nvPr>
            <p:ph idx="1"/>
          </p:nvPr>
        </p:nvSpPr>
        <p:spPr>
          <a:xfrm>
            <a:off x="534837" y="1925782"/>
            <a:ext cx="7787632" cy="4073236"/>
          </a:xfrm>
        </p:spPr>
        <p:txBody>
          <a:bodyPr rtlCol="0">
            <a:normAutofit/>
          </a:bodyPr>
          <a:lstStyle/>
          <a:p>
            <a:pPr marL="0" indent="0" algn="just">
              <a:lnSpc>
                <a:spcPct val="100000"/>
              </a:lnSpc>
              <a:spcBef>
                <a:spcPts val="0"/>
              </a:spcBef>
              <a:buNone/>
              <a:defRPr/>
            </a:pPr>
            <a:r>
              <a:rPr lang="it-IT" b="1" dirty="0">
                <a:latin typeface="Garamond" panose="02020404030301010803" pitchFamily="18" charset="0"/>
              </a:rPr>
              <a:t>Results of ANAC’s 2015 monitoring and evaluation:</a:t>
            </a:r>
          </a:p>
          <a:p>
            <a:pPr marL="0" indent="0" algn="just">
              <a:lnSpc>
                <a:spcPct val="100000"/>
              </a:lnSpc>
              <a:spcBef>
                <a:spcPts val="0"/>
              </a:spcBef>
              <a:buNone/>
              <a:defRPr/>
            </a:pPr>
            <a:endParaRPr lang="it-IT" b="1" dirty="0">
              <a:latin typeface="Garamond" panose="02020404030301010803" pitchFamily="18" charset="0"/>
            </a:endParaRPr>
          </a:p>
          <a:p>
            <a:pPr marL="790575" indent="-388938">
              <a:lnSpc>
                <a:spcPct val="100000"/>
              </a:lnSpc>
              <a:spcBef>
                <a:spcPts val="0"/>
              </a:spcBef>
              <a:buFont typeface="Wingdings" panose="05000000000000000000" pitchFamily="2" charset="2"/>
              <a:buChar char="Ø"/>
              <a:defRPr/>
            </a:pPr>
            <a:r>
              <a:rPr lang="en-US" dirty="0"/>
              <a:t> Inadequate analysis of the external context</a:t>
            </a:r>
          </a:p>
          <a:p>
            <a:pPr marL="790575" indent="-388938">
              <a:lnSpc>
                <a:spcPct val="100000"/>
              </a:lnSpc>
              <a:spcBef>
                <a:spcPts val="0"/>
              </a:spcBef>
              <a:buFont typeface="Wingdings" panose="05000000000000000000" pitchFamily="2" charset="2"/>
              <a:buChar char="Ø"/>
              <a:defRPr/>
            </a:pPr>
            <a:r>
              <a:rPr lang="en-US" dirty="0"/>
              <a:t> Inadequate risk mapping</a:t>
            </a:r>
          </a:p>
          <a:p>
            <a:pPr marL="790575" indent="-388938">
              <a:lnSpc>
                <a:spcPct val="100000"/>
              </a:lnSpc>
              <a:spcBef>
                <a:spcPts val="0"/>
              </a:spcBef>
              <a:buFont typeface="Wingdings" panose="05000000000000000000" pitchFamily="2" charset="2"/>
              <a:buChar char="Ø"/>
              <a:defRPr/>
            </a:pPr>
            <a:r>
              <a:rPr lang="en-US" dirty="0"/>
              <a:t> Inadequate risk assessment </a:t>
            </a:r>
          </a:p>
          <a:p>
            <a:pPr marL="790575" indent="-388938">
              <a:lnSpc>
                <a:spcPct val="100000"/>
              </a:lnSpc>
              <a:spcBef>
                <a:spcPts val="0"/>
              </a:spcBef>
              <a:buFont typeface="Wingdings" panose="05000000000000000000" pitchFamily="2" charset="2"/>
              <a:buChar char="Ø"/>
              <a:defRPr/>
            </a:pPr>
            <a:r>
              <a:rPr lang="en-US" dirty="0"/>
              <a:t> Insufficient planning of prevention measures</a:t>
            </a:r>
            <a:endParaRPr lang="it-IT" sz="1500" dirty="0">
              <a:solidFill>
                <a:srgbClr val="002060"/>
              </a:solidFill>
              <a:latin typeface="Garamond" panose="02020404030301010803" pitchFamily="18" charset="0"/>
            </a:endParaRPr>
          </a:p>
        </p:txBody>
      </p:sp>
      <p:sp>
        <p:nvSpPr>
          <p:cNvPr id="4" name="Segnaposto numero diapositiva 3"/>
          <p:cNvSpPr>
            <a:spLocks noGrp="1"/>
          </p:cNvSpPr>
          <p:nvPr>
            <p:ph type="sldNum" sz="quarter" idx="12"/>
          </p:nvPr>
        </p:nvSpPr>
        <p:spPr/>
        <p:txBody>
          <a:bodyPr/>
          <a:lstStyle/>
          <a:p>
            <a:pPr>
              <a:defRPr/>
            </a:pPr>
            <a:endParaRPr lang="it-IT" dirty="0"/>
          </a:p>
        </p:txBody>
      </p:sp>
    </p:spTree>
    <p:extLst>
      <p:ext uri="{BB962C8B-B14F-4D97-AF65-F5344CB8AC3E}">
        <p14:creationId xmlns:p14="http://schemas.microsoft.com/office/powerpoint/2010/main" val="2689862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39A6E-3BEF-438E-B63C-76EC3F48E54E}"/>
              </a:ext>
            </a:extLst>
          </p:cNvPr>
          <p:cNvSpPr>
            <a:spLocks noGrp="1"/>
          </p:cNvSpPr>
          <p:nvPr>
            <p:ph type="title"/>
          </p:nvPr>
        </p:nvSpPr>
        <p:spPr/>
        <p:txBody>
          <a:bodyPr>
            <a:normAutofit/>
          </a:bodyPr>
          <a:lstStyle/>
          <a:p>
            <a:pPr algn="ctr"/>
            <a:r>
              <a:rPr lang="it-IT" sz="4000" b="1" dirty="0">
                <a:solidFill>
                  <a:schemeClr val="accent5">
                    <a:lumMod val="75000"/>
                  </a:schemeClr>
                </a:solidFill>
                <a:latin typeface="+mn-lt"/>
              </a:rPr>
              <a:t>PTPCs: Risk Management Process</a:t>
            </a:r>
            <a:endParaRPr lang="en-US" sz="4000" dirty="0">
              <a:solidFill>
                <a:schemeClr val="accent5">
                  <a:lumMod val="75000"/>
                </a:schemeClr>
              </a:solidFill>
              <a:latin typeface="+mn-lt"/>
            </a:endParaRPr>
          </a:p>
        </p:txBody>
      </p:sp>
      <p:pic>
        <p:nvPicPr>
          <p:cNvPr id="8" name="Content Placeholder 4">
            <a:extLst>
              <a:ext uri="{FF2B5EF4-FFF2-40B4-BE49-F238E27FC236}">
                <a16:creationId xmlns:a16="http://schemas.microsoft.com/office/drawing/2014/main" id="{B7DDD621-C0A6-472A-8E85-0D90E54F7B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6819" y="1825625"/>
            <a:ext cx="3510362" cy="4351338"/>
          </a:xfrm>
        </p:spPr>
      </p:pic>
    </p:spTree>
    <p:extLst>
      <p:ext uri="{BB962C8B-B14F-4D97-AF65-F5344CB8AC3E}">
        <p14:creationId xmlns:p14="http://schemas.microsoft.com/office/powerpoint/2010/main" val="359345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olo 4"/>
          <p:cNvSpPr>
            <a:spLocks noGrp="1"/>
          </p:cNvSpPr>
          <p:nvPr>
            <p:ph type="title"/>
          </p:nvPr>
        </p:nvSpPr>
        <p:spPr>
          <a:xfrm>
            <a:off x="923026" y="857251"/>
            <a:ext cx="7392838" cy="850779"/>
          </a:xfrm>
        </p:spPr>
        <p:txBody>
          <a:bodyPr>
            <a:normAutofit/>
          </a:bodyPr>
          <a:lstStyle/>
          <a:p>
            <a:pPr algn="ctr"/>
            <a:r>
              <a:rPr lang="it-IT" sz="4000" b="1" dirty="0">
                <a:solidFill>
                  <a:schemeClr val="accent5">
                    <a:lumMod val="75000"/>
                  </a:schemeClr>
                </a:solidFill>
                <a:latin typeface="+mn-lt"/>
              </a:rPr>
              <a:t>Step 1: Risk Assessment</a:t>
            </a:r>
          </a:p>
        </p:txBody>
      </p:sp>
      <p:sp>
        <p:nvSpPr>
          <p:cNvPr id="6" name="Segnaposto contenuto 5"/>
          <p:cNvSpPr>
            <a:spLocks noGrp="1"/>
          </p:cNvSpPr>
          <p:nvPr>
            <p:ph idx="1"/>
          </p:nvPr>
        </p:nvSpPr>
        <p:spPr>
          <a:xfrm>
            <a:off x="1032753" y="1889761"/>
            <a:ext cx="7392839" cy="4110988"/>
          </a:xfrm>
        </p:spPr>
        <p:txBody>
          <a:bodyPr rtlCol="0">
            <a:normAutofit lnSpcReduction="10000"/>
          </a:bodyPr>
          <a:lstStyle/>
          <a:p>
            <a:pPr marL="0" indent="0" algn="just">
              <a:lnSpc>
                <a:spcPct val="110000"/>
              </a:lnSpc>
              <a:spcBef>
                <a:spcPts val="0"/>
              </a:spcBef>
              <a:buNone/>
              <a:defRPr/>
            </a:pPr>
            <a:r>
              <a:rPr lang="en-US" b="1" dirty="0"/>
              <a:t>Areas at Risk:</a:t>
            </a:r>
          </a:p>
          <a:p>
            <a:pPr marL="231775" indent="0" algn="just">
              <a:lnSpc>
                <a:spcPct val="110000"/>
              </a:lnSpc>
              <a:spcBef>
                <a:spcPts val="0"/>
              </a:spcBef>
              <a:buNone/>
              <a:defRPr/>
            </a:pPr>
            <a:r>
              <a:rPr lang="en-US" dirty="0"/>
              <a:t>1. staff hiring  and promotion </a:t>
            </a:r>
          </a:p>
          <a:p>
            <a:pPr marL="231775" indent="0">
              <a:lnSpc>
                <a:spcPct val="110000"/>
              </a:lnSpc>
              <a:spcBef>
                <a:spcPts val="0"/>
              </a:spcBef>
              <a:buNone/>
              <a:defRPr/>
            </a:pPr>
            <a:r>
              <a:rPr lang="en-US" dirty="0"/>
              <a:t>2. procurement of works, services and supplies </a:t>
            </a:r>
          </a:p>
          <a:p>
            <a:pPr marL="231775" indent="0">
              <a:lnSpc>
                <a:spcPct val="110000"/>
              </a:lnSpc>
              <a:spcBef>
                <a:spcPts val="0"/>
              </a:spcBef>
              <a:buNone/>
              <a:defRPr/>
            </a:pPr>
            <a:r>
              <a:rPr lang="en-US" dirty="0"/>
              <a:t>3. authorizations or concessions</a:t>
            </a:r>
            <a:br>
              <a:rPr lang="en-US" sz="2000" dirty="0"/>
            </a:br>
            <a:r>
              <a:rPr lang="en-US" dirty="0"/>
              <a:t>4. subsidies, contributions</a:t>
            </a:r>
            <a:br>
              <a:rPr lang="en-US" sz="2000" dirty="0"/>
            </a:br>
            <a:r>
              <a:rPr lang="en-US" dirty="0"/>
              <a:t>5. management of budget and assets</a:t>
            </a:r>
            <a:br>
              <a:rPr lang="en-US" sz="2000" dirty="0"/>
            </a:br>
            <a:r>
              <a:rPr lang="en-US" dirty="0"/>
              <a:t>6. inspections and penalties</a:t>
            </a:r>
            <a:br>
              <a:rPr lang="en-US" sz="2000" dirty="0"/>
            </a:br>
            <a:r>
              <a:rPr lang="en-US" dirty="0"/>
              <a:t>7. appointments </a:t>
            </a:r>
          </a:p>
          <a:p>
            <a:pPr marL="231775" indent="0">
              <a:lnSpc>
                <a:spcPct val="110000"/>
              </a:lnSpc>
              <a:spcBef>
                <a:spcPts val="0"/>
              </a:spcBef>
              <a:buNone/>
              <a:defRPr/>
            </a:pPr>
            <a:r>
              <a:rPr lang="en-US" dirty="0"/>
              <a:t>8. legal affairs and litigation</a:t>
            </a:r>
            <a:endParaRPr lang="it-IT" sz="1950" dirty="0">
              <a:solidFill>
                <a:srgbClr val="002060"/>
              </a:solidFill>
              <a:latin typeface="Garamond" panose="02020404030301010803" pitchFamily="18" charset="0"/>
            </a:endParaRPr>
          </a:p>
        </p:txBody>
      </p:sp>
      <p:sp>
        <p:nvSpPr>
          <p:cNvPr id="4" name="Segnaposto numero diapositiva 3"/>
          <p:cNvSpPr>
            <a:spLocks noGrp="1"/>
          </p:cNvSpPr>
          <p:nvPr>
            <p:ph type="sldNum" sz="quarter" idx="12"/>
          </p:nvPr>
        </p:nvSpPr>
        <p:spPr/>
        <p:txBody>
          <a:bodyPr/>
          <a:lstStyle/>
          <a:p>
            <a:pPr>
              <a:defRPr/>
            </a:pPr>
            <a:endParaRPr lang="it-IT" dirty="0"/>
          </a:p>
        </p:txBody>
      </p:sp>
    </p:spTree>
    <p:extLst>
      <p:ext uri="{BB962C8B-B14F-4D97-AF65-F5344CB8AC3E}">
        <p14:creationId xmlns:p14="http://schemas.microsoft.com/office/powerpoint/2010/main" val="1356395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olo 4"/>
          <p:cNvSpPr>
            <a:spLocks noGrp="1"/>
          </p:cNvSpPr>
          <p:nvPr>
            <p:ph type="title"/>
          </p:nvPr>
        </p:nvSpPr>
        <p:spPr>
          <a:xfrm>
            <a:off x="923026" y="609601"/>
            <a:ext cx="7392838" cy="961134"/>
          </a:xfrm>
        </p:spPr>
        <p:txBody>
          <a:bodyPr>
            <a:normAutofit/>
          </a:bodyPr>
          <a:lstStyle/>
          <a:p>
            <a:pPr algn="ctr"/>
            <a:r>
              <a:rPr lang="it-IT" sz="4000" b="1" dirty="0">
                <a:solidFill>
                  <a:schemeClr val="accent5">
                    <a:lumMod val="75000"/>
                  </a:schemeClr>
                </a:solidFill>
                <a:latin typeface="+mn-lt"/>
              </a:rPr>
              <a:t>Step 2: Risk Analysis</a:t>
            </a:r>
          </a:p>
        </p:txBody>
      </p:sp>
      <p:sp>
        <p:nvSpPr>
          <p:cNvPr id="6" name="Segnaposto contenuto 5"/>
          <p:cNvSpPr>
            <a:spLocks noGrp="1"/>
          </p:cNvSpPr>
          <p:nvPr>
            <p:ph idx="1"/>
          </p:nvPr>
        </p:nvSpPr>
        <p:spPr>
          <a:xfrm>
            <a:off x="923025" y="1570735"/>
            <a:ext cx="7392839" cy="4430014"/>
          </a:xfrm>
        </p:spPr>
        <p:txBody>
          <a:bodyPr rtlCol="0">
            <a:noAutofit/>
          </a:bodyPr>
          <a:lstStyle/>
          <a:p>
            <a:pPr marL="0" indent="0" algn="just">
              <a:buNone/>
              <a:defRPr/>
            </a:pPr>
            <a:r>
              <a:rPr lang="en-US" sz="2400" b="1" dirty="0"/>
              <a:t>Analysis of the Internal Context (1)</a:t>
            </a:r>
          </a:p>
          <a:p>
            <a:pPr marL="0" indent="0" algn="just">
              <a:buNone/>
              <a:defRPr/>
            </a:pPr>
            <a:r>
              <a:rPr lang="en-US" sz="2000" dirty="0"/>
              <a:t>Mapping of the administrative processes of each public administration, i.e., the identification of each phases of any administrative action. To be updated in the event of a re-organization of the administration.</a:t>
            </a:r>
          </a:p>
          <a:p>
            <a:pPr marL="0" indent="0" algn="just">
              <a:buNone/>
              <a:defRPr/>
            </a:pPr>
            <a:r>
              <a:rPr lang="en-US" sz="2000" dirty="0"/>
              <a:t>ANAC has identified the following mapping criteria:</a:t>
            </a:r>
          </a:p>
          <a:p>
            <a:pPr marL="342900" indent="-342900">
              <a:buAutoNum type="arabicPeriod"/>
              <a:defRPr/>
            </a:pPr>
            <a:r>
              <a:rPr lang="en-US" sz="2000" dirty="0"/>
              <a:t>comprehensiveness: the mapping covers not only the activities related to the general risk areas, but all the activities carried out by the Offices of the AC;</a:t>
            </a:r>
          </a:p>
          <a:p>
            <a:pPr marL="342900" indent="-342900">
              <a:buAutoNum type="arabicPeriod"/>
              <a:defRPr/>
            </a:pPr>
            <a:r>
              <a:rPr lang="en-US" sz="2000" dirty="0"/>
              <a:t>analyticity: breakdown of each "activity" into "phases" and of each phase into individual "actions", in order to highlight any possible area prone to  corruption.</a:t>
            </a:r>
            <a:endParaRPr lang="it-IT" sz="2000" dirty="0">
              <a:latin typeface="Garamond" panose="02020404030301010803" pitchFamily="18" charset="0"/>
            </a:endParaRPr>
          </a:p>
        </p:txBody>
      </p:sp>
    </p:spTree>
    <p:extLst>
      <p:ext uri="{BB962C8B-B14F-4D97-AF65-F5344CB8AC3E}">
        <p14:creationId xmlns:p14="http://schemas.microsoft.com/office/powerpoint/2010/main" val="1000697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olo 4"/>
          <p:cNvSpPr>
            <a:spLocks noGrp="1"/>
          </p:cNvSpPr>
          <p:nvPr>
            <p:ph type="title"/>
          </p:nvPr>
        </p:nvSpPr>
        <p:spPr>
          <a:xfrm>
            <a:off x="923026" y="731521"/>
            <a:ext cx="7392838" cy="768096"/>
          </a:xfrm>
        </p:spPr>
        <p:txBody>
          <a:bodyPr>
            <a:normAutofit/>
          </a:bodyPr>
          <a:lstStyle/>
          <a:p>
            <a:pPr algn="ctr"/>
            <a:r>
              <a:rPr lang="it-IT" sz="4000" b="1" dirty="0">
                <a:solidFill>
                  <a:schemeClr val="accent5">
                    <a:lumMod val="75000"/>
                  </a:schemeClr>
                </a:solidFill>
                <a:latin typeface="+mn-lt"/>
              </a:rPr>
              <a:t>Step 2: Risk Analysis</a:t>
            </a:r>
          </a:p>
        </p:txBody>
      </p:sp>
      <p:sp>
        <p:nvSpPr>
          <p:cNvPr id="6" name="Segnaposto contenuto 5"/>
          <p:cNvSpPr>
            <a:spLocks noGrp="1"/>
          </p:cNvSpPr>
          <p:nvPr>
            <p:ph idx="1"/>
          </p:nvPr>
        </p:nvSpPr>
        <p:spPr>
          <a:xfrm>
            <a:off x="923025" y="1499618"/>
            <a:ext cx="7392839" cy="4425694"/>
          </a:xfrm>
        </p:spPr>
        <p:txBody>
          <a:bodyPr rtlCol="0">
            <a:noAutofit/>
          </a:bodyPr>
          <a:lstStyle/>
          <a:p>
            <a:pPr marL="0" indent="0" algn="just">
              <a:buNone/>
              <a:defRPr/>
            </a:pPr>
            <a:r>
              <a:rPr lang="en-US" sz="2400" b="1" dirty="0"/>
              <a:t>Analysis of the Internal Context (2)</a:t>
            </a:r>
          </a:p>
          <a:p>
            <a:pPr marL="0" indent="0" algn="just">
              <a:buNone/>
              <a:defRPr/>
            </a:pPr>
            <a:r>
              <a:rPr lang="en-US" sz="2000" dirty="0"/>
              <a:t>Process mapping generally takes the form of a matrix (Excel) containing the following information:</a:t>
            </a:r>
          </a:p>
          <a:p>
            <a:pPr marL="457200" indent="-457200">
              <a:buAutoNum type="arabicPeriod"/>
              <a:defRPr/>
            </a:pPr>
            <a:r>
              <a:rPr lang="en-US" sz="2000" dirty="0"/>
              <a:t>description of each activity with the relevant responsible individual (manager, official);</a:t>
            </a:r>
          </a:p>
          <a:p>
            <a:pPr marL="457200" indent="-457200">
              <a:buAutoNum type="arabicPeriod"/>
              <a:defRPr/>
            </a:pPr>
            <a:r>
              <a:rPr lang="en-US" sz="2000" dirty="0"/>
              <a:t>breakdown of each activity into phases with the relevant responsible individual and the duration of each phase;</a:t>
            </a:r>
          </a:p>
          <a:p>
            <a:pPr marL="457200" indent="-457200">
              <a:buAutoNum type="arabicPeriod"/>
              <a:defRPr/>
            </a:pPr>
            <a:r>
              <a:rPr lang="en-US" sz="2000" dirty="0"/>
              <a:t>breakdown of each phase into individual actions with the relevant executor;</a:t>
            </a:r>
          </a:p>
          <a:p>
            <a:pPr marL="457200" indent="-457200">
              <a:buAutoNum type="arabicPeriod"/>
              <a:defRPr/>
            </a:pPr>
            <a:r>
              <a:rPr lang="en-US" sz="2000" dirty="0"/>
              <a:t>the qualification of the action as discretionary or not discretionary and whether such action is governed by legislative source, ANAC regulation, the administration’s internal regulation, or by the administration’s practice.</a:t>
            </a:r>
            <a:endParaRPr lang="en-US" sz="2000" b="1" dirty="0"/>
          </a:p>
        </p:txBody>
      </p:sp>
      <p:sp>
        <p:nvSpPr>
          <p:cNvPr id="4" name="Segnaposto numero diapositiva 3"/>
          <p:cNvSpPr>
            <a:spLocks noGrp="1"/>
          </p:cNvSpPr>
          <p:nvPr>
            <p:ph type="sldNum" sz="quarter" idx="12"/>
          </p:nvPr>
        </p:nvSpPr>
        <p:spPr/>
        <p:txBody>
          <a:bodyPr/>
          <a:lstStyle/>
          <a:p>
            <a:pPr>
              <a:defRPr/>
            </a:pPr>
            <a:endParaRPr lang="it-IT" dirty="0"/>
          </a:p>
        </p:txBody>
      </p:sp>
    </p:spTree>
    <p:extLst>
      <p:ext uri="{BB962C8B-B14F-4D97-AF65-F5344CB8AC3E}">
        <p14:creationId xmlns:p14="http://schemas.microsoft.com/office/powerpoint/2010/main" val="3530358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01366" y="1863328"/>
            <a:ext cx="6172200" cy="3394472"/>
          </a:xfrm>
        </p:spPr>
        <p:txBody>
          <a:bodyPr rtlCol="0">
            <a:noAutofit/>
          </a:bodyPr>
          <a:lstStyle/>
          <a:p>
            <a:pPr marL="0" indent="0" algn="ctr">
              <a:buNone/>
              <a:tabLst>
                <a:tab pos="270272" algn="l"/>
              </a:tabLst>
              <a:defRPr/>
            </a:pPr>
            <a:r>
              <a:rPr lang="it-IT" sz="1800" dirty="0">
                <a:solidFill>
                  <a:schemeClr val="tx2">
                    <a:lumMod val="60000"/>
                    <a:lumOff val="40000"/>
                  </a:schemeClr>
                </a:solidFill>
                <a:latin typeface="Garamond" panose="02020404030301010803" pitchFamily="18" charset="0"/>
              </a:rPr>
              <a:t>	</a:t>
            </a:r>
          </a:p>
          <a:p>
            <a:pPr marL="0" indent="0" algn="ctr">
              <a:spcBef>
                <a:spcPts val="0"/>
              </a:spcBef>
              <a:buNone/>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spcBef>
                <a:spcPts val="0"/>
              </a:spcBef>
              <a:buNone/>
              <a:tabLst>
                <a:tab pos="270272" algn="l"/>
              </a:tabLst>
              <a:defRPr/>
            </a:pPr>
            <a:r>
              <a:rPr lang="it-IT" sz="1800" dirty="0">
                <a:solidFill>
                  <a:schemeClr val="tx2">
                    <a:lumMod val="60000"/>
                    <a:lumOff val="40000"/>
                  </a:schemeClr>
                </a:solidFill>
                <a:latin typeface="Garamond" panose="02020404030301010803" pitchFamily="18" charset="0"/>
              </a:rPr>
              <a:t>				  </a:t>
            </a:r>
          </a:p>
          <a:p>
            <a:pPr marL="385763" indent="-385763" algn="ctr">
              <a:buFont typeface="Arial" panose="020B0604020202020204" pitchFamily="34" charset="0"/>
              <a:buAutoNum type="alphaLcParenR"/>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buNone/>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buNone/>
              <a:tabLst>
                <a:tab pos="270272" algn="l"/>
              </a:tabLst>
              <a:defRPr/>
            </a:pPr>
            <a:endParaRPr lang="it-IT" sz="1800" dirty="0">
              <a:latin typeface="Garamond" panose="02020404030301010803" pitchFamily="18" charset="0"/>
            </a:endParaRPr>
          </a:p>
        </p:txBody>
      </p:sp>
      <p:sp>
        <p:nvSpPr>
          <p:cNvPr id="102403" name="CasellaDiTesto 7"/>
          <p:cNvSpPr txBox="1">
            <a:spLocks noChangeArrowheads="1"/>
          </p:cNvSpPr>
          <p:nvPr/>
        </p:nvSpPr>
        <p:spPr bwMode="auto">
          <a:xfrm>
            <a:off x="313135" y="1753791"/>
            <a:ext cx="253603" cy="3475434"/>
          </a:xfrm>
          <a:prstGeom prst="rect">
            <a:avLst/>
          </a:prstGeom>
          <a:noFill/>
          <a:ln w="9525">
            <a:noFill/>
            <a:miter lim="800000"/>
            <a:headEnd/>
            <a:tailEnd/>
          </a:ln>
        </p:spPr>
        <p:txBody>
          <a:bodyPr/>
          <a:lstStyle/>
          <a:p>
            <a:r>
              <a:rPr lang="it-IT" sz="1500" b="1" dirty="0">
                <a:solidFill>
                  <a:srgbClr val="002060"/>
                </a:solidFill>
                <a:latin typeface="Garamond" pitchFamily="18" charset="0"/>
              </a:rPr>
              <a:t>Mappatura </a:t>
            </a:r>
          </a:p>
          <a:p>
            <a:endParaRPr lang="it-IT" sz="1500" b="1" dirty="0">
              <a:solidFill>
                <a:srgbClr val="002060"/>
              </a:solidFill>
              <a:latin typeface="Garamond" pitchFamily="18" charset="0"/>
            </a:endParaRPr>
          </a:p>
          <a:p>
            <a:r>
              <a:rPr lang="it-IT" sz="1500" b="1" dirty="0">
                <a:solidFill>
                  <a:srgbClr val="002060"/>
                </a:solidFill>
                <a:latin typeface="Garamond" pitchFamily="18" charset="0"/>
              </a:rPr>
              <a:t>processi </a:t>
            </a:r>
          </a:p>
        </p:txBody>
      </p:sp>
      <p:sp>
        <p:nvSpPr>
          <p:cNvPr id="11" name="Titolo 4"/>
          <p:cNvSpPr txBox="1">
            <a:spLocks/>
          </p:cNvSpPr>
          <p:nvPr/>
        </p:nvSpPr>
        <p:spPr bwMode="auto">
          <a:xfrm>
            <a:off x="7073176" y="754483"/>
            <a:ext cx="1794098" cy="623380"/>
          </a:xfrm>
          <a:prstGeom prst="rect">
            <a:avLst/>
          </a:prstGeom>
          <a:solidFill>
            <a:schemeClr val="accent5">
              <a:lumMod val="50000"/>
            </a:schemeClr>
          </a:solidFill>
          <a:ln w="9525">
            <a:noFill/>
            <a:miter lim="800000"/>
            <a:headEnd/>
            <a:tailEnd/>
          </a:ln>
        </p:spPr>
        <p:txBody>
          <a:bodyPr vert="horz" wrap="square" lIns="68580" tIns="34290" rIns="68580" bIns="3429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r>
              <a:rPr lang="it-IT" sz="2400" b="1" dirty="0">
                <a:solidFill>
                  <a:schemeClr val="bg1"/>
                </a:solidFill>
                <a:latin typeface="Garamond" panose="02020404030301010803" pitchFamily="18" charset="0"/>
              </a:rPr>
              <a:t>Es. A.N.AC. </a:t>
            </a:r>
            <a:endParaRPr lang="it-IT" sz="2400" dirty="0">
              <a:solidFill>
                <a:schemeClr val="bg1"/>
              </a:solidFill>
              <a:latin typeface="Garamond" panose="02020404030301010803" pitchFamily="18" charset="0"/>
            </a:endParaRPr>
          </a:p>
        </p:txBody>
      </p:sp>
      <p:graphicFrame>
        <p:nvGraphicFramePr>
          <p:cNvPr id="12" name="Segnaposto contenuto 4"/>
          <p:cNvGraphicFramePr>
            <a:graphicFrameLocks/>
          </p:cNvGraphicFramePr>
          <p:nvPr>
            <p:extLst>
              <p:ext uri="{D42A27DB-BD31-4B8C-83A1-F6EECF244321}">
                <p14:modId xmlns:p14="http://schemas.microsoft.com/office/powerpoint/2010/main" val="1179157816"/>
              </p:ext>
            </p:extLst>
          </p:nvPr>
        </p:nvGraphicFramePr>
        <p:xfrm>
          <a:off x="854869" y="1377863"/>
          <a:ext cx="8012405" cy="4904429"/>
        </p:xfrm>
        <a:graphic>
          <a:graphicData uri="http://schemas.openxmlformats.org/drawingml/2006/table">
            <a:tbl>
              <a:tblPr/>
              <a:tblGrid>
                <a:gridCol w="1586003">
                  <a:extLst>
                    <a:ext uri="{9D8B030D-6E8A-4147-A177-3AD203B41FA5}">
                      <a16:colId xmlns:a16="http://schemas.microsoft.com/office/drawing/2014/main" val="20000"/>
                    </a:ext>
                  </a:extLst>
                </a:gridCol>
                <a:gridCol w="1489882">
                  <a:extLst>
                    <a:ext uri="{9D8B030D-6E8A-4147-A177-3AD203B41FA5}">
                      <a16:colId xmlns:a16="http://schemas.microsoft.com/office/drawing/2014/main" val="20001"/>
                    </a:ext>
                  </a:extLst>
                </a:gridCol>
                <a:gridCol w="1579136">
                  <a:extLst>
                    <a:ext uri="{9D8B030D-6E8A-4147-A177-3AD203B41FA5}">
                      <a16:colId xmlns:a16="http://schemas.microsoft.com/office/drawing/2014/main" val="20002"/>
                    </a:ext>
                  </a:extLst>
                </a:gridCol>
                <a:gridCol w="1023006">
                  <a:extLst>
                    <a:ext uri="{9D8B030D-6E8A-4147-A177-3AD203B41FA5}">
                      <a16:colId xmlns:a16="http://schemas.microsoft.com/office/drawing/2014/main" val="20003"/>
                    </a:ext>
                  </a:extLst>
                </a:gridCol>
                <a:gridCol w="2334378">
                  <a:extLst>
                    <a:ext uri="{9D8B030D-6E8A-4147-A177-3AD203B41FA5}">
                      <a16:colId xmlns:a16="http://schemas.microsoft.com/office/drawing/2014/main" val="20004"/>
                    </a:ext>
                  </a:extLst>
                </a:gridCol>
              </a:tblGrid>
              <a:tr h="155216">
                <a:tc gridSpan="5">
                  <a:txBody>
                    <a:bodyPr/>
                    <a:lstStyle/>
                    <a:p>
                      <a:pPr algn="ctr" fontAlgn="ctr"/>
                      <a:r>
                        <a:rPr lang="it-IT" sz="1000" b="1" i="0" u="none" strike="noStrike" dirty="0">
                          <a:solidFill>
                            <a:srgbClr val="FFFFFF"/>
                          </a:solidFill>
                          <a:effectLst/>
                          <a:latin typeface="Garamond"/>
                        </a:rPr>
                        <a:t>Mappatura ATTIVITA'-FASI-AZIONI</a:t>
                      </a:r>
                    </a:p>
                  </a:txBody>
                  <a:tcPr marL="3440" marR="3440" marT="3440" marB="0" anchor="ctr">
                    <a:lnL>
                      <a:noFill/>
                    </a:lnL>
                    <a:lnR>
                      <a:noFill/>
                    </a:lnR>
                    <a:lnT>
                      <a:noFill/>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458796">
                <a:tc>
                  <a:txBody>
                    <a:bodyPr/>
                    <a:lstStyle/>
                    <a:p>
                      <a:pPr algn="ctr" fontAlgn="ctr"/>
                      <a:r>
                        <a:rPr lang="it-IT" sz="1000" b="1" i="0" u="none" strike="noStrike" dirty="0">
                          <a:solidFill>
                            <a:srgbClr val="000000"/>
                          </a:solidFill>
                          <a:effectLst/>
                          <a:latin typeface="Garamond"/>
                        </a:rPr>
                        <a:t>DESCRIZIONE ATTIVITA'</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DESCRIZIONE FASE</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DESCRIZIONE  AZIONE</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Attività vincolata vs attività discrezionale</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Tipologia di attività  </a:t>
                      </a:r>
                      <a:br>
                        <a:rPr lang="it-IT" sz="1000" b="1" i="0" u="none" strike="noStrike">
                          <a:solidFill>
                            <a:srgbClr val="000000"/>
                          </a:solidFill>
                          <a:effectLst/>
                          <a:latin typeface="Garamond"/>
                        </a:rPr>
                      </a:br>
                      <a:r>
                        <a:rPr lang="it-IT" sz="1000" b="1" i="0" u="none" strike="noStrike">
                          <a:solidFill>
                            <a:srgbClr val="000000"/>
                          </a:solidFill>
                          <a:effectLst/>
                          <a:latin typeface="Garamond"/>
                        </a:rPr>
                        <a:t>(Disciplinata da /*scelta da menù a tendina*/)</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83145">
                <a:tc>
                  <a:txBody>
                    <a:bodyPr/>
                    <a:lstStyle/>
                    <a:p>
                      <a:pPr algn="ctr" fontAlgn="ctr"/>
                      <a:r>
                        <a:rPr lang="it-IT" sz="1000" b="1" i="0" u="none" strike="noStrike" dirty="0">
                          <a:solidFill>
                            <a:srgbClr val="000000"/>
                          </a:solidFill>
                          <a:effectLst/>
                          <a:latin typeface="Garamond"/>
                        </a:rPr>
                        <a:t>PROCEDURE NEGOZIATE MEDIANTE CONSULTAZIONE DI ALMENO CINQUE OPERATORI ECONOMICI</a:t>
                      </a:r>
                    </a:p>
                  </a:txBody>
                  <a:tcPr marL="3440" marR="3440" marT="344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a:rPr>
                        <a:t>LETTERE DI INVITO, SELEZIONE OFFERTE, STIPULA CONTRATTO</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a:rPr>
                        <a:t>STESURA LETT.INVITO, VERIFICA OFFERTE, VALUTAZIONE OFFERTE, VERIFICA REQUISITI, STESURA ATTO NEGOZIALE  </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Vincolata</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Regolamenti</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86787">
                <a:tc>
                  <a:txBody>
                    <a:bodyPr/>
                    <a:lstStyle/>
                    <a:p>
                      <a:pPr algn="ctr" fontAlgn="ctr"/>
                      <a:r>
                        <a:rPr lang="it-IT" sz="1000" b="1" i="0" u="none" strike="noStrike" dirty="0">
                          <a:solidFill>
                            <a:srgbClr val="000000"/>
                          </a:solidFill>
                          <a:effectLst/>
                          <a:latin typeface="Garamond"/>
                        </a:rPr>
                        <a:t>PROGRAMMAZIONE  per : 1) acquisti esigenze consegnatario: carta, toner, telefoni cellulari in dotazione dipendenti, materiale di cancelleria; 2) </a:t>
                      </a:r>
                      <a:r>
                        <a:rPr lang="it-IT" sz="1000" b="1" i="0" u="none" strike="noStrike" dirty="0" err="1">
                          <a:solidFill>
                            <a:srgbClr val="000000"/>
                          </a:solidFill>
                          <a:effectLst/>
                          <a:latin typeface="Garamond"/>
                        </a:rPr>
                        <a:t>facility</a:t>
                      </a:r>
                      <a:r>
                        <a:rPr lang="it-IT" sz="1000" b="1" i="0" u="none" strike="noStrike" dirty="0">
                          <a:solidFill>
                            <a:srgbClr val="000000"/>
                          </a:solidFill>
                          <a:effectLst/>
                          <a:latin typeface="Garamond"/>
                        </a:rPr>
                        <a:t> management; 3) acquisti per biblioteca; 4) polizze assicurative</a:t>
                      </a:r>
                    </a:p>
                  </a:txBody>
                  <a:tcPr marL="3440" marR="3440" marT="344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a:rPr>
                        <a:t>ANALISI FABBISOGNI </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a:rPr>
                        <a:t>INDIVIDUAZIONE DEI FABBISOGNI</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Discrezionale</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Regolamenti</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47777">
                <a:tc>
                  <a:txBody>
                    <a:bodyPr/>
                    <a:lstStyle/>
                    <a:p>
                      <a:pPr algn="ctr" fontAlgn="ctr"/>
                      <a:r>
                        <a:rPr lang="it-IT" sz="1000" b="1" i="0" u="none" strike="noStrike" dirty="0">
                          <a:solidFill>
                            <a:srgbClr val="000000"/>
                          </a:solidFill>
                          <a:effectLst/>
                          <a:latin typeface="Garamond"/>
                        </a:rPr>
                        <a:t>GESTIONE BENI AUTORITA'</a:t>
                      </a:r>
                    </a:p>
                  </a:txBody>
                  <a:tcPr marL="3440" marR="3440" marT="344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TENUTA BENI AUTORITA'</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a:rPr>
                        <a:t>VERIFICA DEI BENI, TENUTA LIBRO INVENTARIO</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a:rPr>
                        <a:t>Vincolata</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a:rPr>
                        <a:t>Regolamenti</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65956">
                <a:tc>
                  <a:txBody>
                    <a:bodyPr/>
                    <a:lstStyle/>
                    <a:p>
                      <a:pPr algn="ctr" fontAlgn="ctr"/>
                      <a:r>
                        <a:rPr lang="it-IT" sz="1000" b="1" i="0" u="none" strike="noStrike">
                          <a:solidFill>
                            <a:srgbClr val="000000"/>
                          </a:solidFill>
                          <a:effectLst/>
                          <a:latin typeface="Garamond"/>
                        </a:rPr>
                        <a:t>GESTIONE BENI AUTORITA'</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GESTIONE CASSA</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a:rPr>
                        <a:t>GESTIONE LIQUIDITA' e tenuta libro cassa, GESTIONE BUONI PASTO E BUONI BENZINA, GESTIONE TERMINALI DI SERVIZIO</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a:rPr>
                        <a:t>Vincolata</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a:rPr>
                        <a:t>Regolamenti</a:t>
                      </a:r>
                    </a:p>
                  </a:txBody>
                  <a:tcPr marL="3440" marR="3440" marT="34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39223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olo 4"/>
          <p:cNvSpPr>
            <a:spLocks noGrp="1"/>
          </p:cNvSpPr>
          <p:nvPr>
            <p:ph type="title"/>
          </p:nvPr>
        </p:nvSpPr>
        <p:spPr>
          <a:xfrm>
            <a:off x="1138687" y="827903"/>
            <a:ext cx="7004649" cy="753762"/>
          </a:xfrm>
        </p:spPr>
        <p:txBody>
          <a:bodyPr>
            <a:normAutofit/>
          </a:bodyPr>
          <a:lstStyle/>
          <a:p>
            <a:pPr algn="ctr"/>
            <a:r>
              <a:rPr lang="it-IT" sz="4000" b="1" dirty="0">
                <a:solidFill>
                  <a:schemeClr val="accent5">
                    <a:lumMod val="75000"/>
                  </a:schemeClr>
                </a:solidFill>
                <a:latin typeface="+mn-lt"/>
              </a:rPr>
              <a:t>Step 2: Risk Analysis</a:t>
            </a:r>
            <a:endParaRPr lang="it-IT" sz="4000" dirty="0">
              <a:solidFill>
                <a:srgbClr val="002060"/>
              </a:solidFill>
              <a:latin typeface="+mn-lt"/>
            </a:endParaRPr>
          </a:p>
        </p:txBody>
      </p:sp>
      <p:sp>
        <p:nvSpPr>
          <p:cNvPr id="106498" name="Segnaposto contenuto 5"/>
          <p:cNvSpPr>
            <a:spLocks noGrp="1"/>
          </p:cNvSpPr>
          <p:nvPr>
            <p:ph idx="1"/>
          </p:nvPr>
        </p:nvSpPr>
        <p:spPr>
          <a:xfrm>
            <a:off x="729049" y="1742303"/>
            <a:ext cx="7786301" cy="4473146"/>
          </a:xfrm>
        </p:spPr>
        <p:txBody>
          <a:bodyPr>
            <a:noAutofit/>
          </a:bodyPr>
          <a:lstStyle/>
          <a:p>
            <a:pPr marL="0" indent="0" algn="just">
              <a:lnSpc>
                <a:spcPct val="100000"/>
              </a:lnSpc>
              <a:spcBef>
                <a:spcPts val="0"/>
              </a:spcBef>
              <a:buNone/>
            </a:pPr>
            <a:r>
              <a:rPr lang="en-US" sz="2400" b="1" dirty="0"/>
              <a:t>Analysis of the External Context </a:t>
            </a:r>
          </a:p>
          <a:p>
            <a:pPr marL="0" indent="0" algn="just">
              <a:lnSpc>
                <a:spcPct val="100000"/>
              </a:lnSpc>
              <a:spcBef>
                <a:spcPts val="0"/>
              </a:spcBef>
              <a:buNone/>
            </a:pPr>
            <a:endParaRPr lang="en-US" sz="2400" b="1" dirty="0"/>
          </a:p>
          <a:p>
            <a:pPr marL="0" indent="0" algn="just">
              <a:lnSpc>
                <a:spcPct val="100000"/>
              </a:lnSpc>
              <a:spcBef>
                <a:spcPts val="0"/>
              </a:spcBef>
              <a:buNone/>
            </a:pPr>
            <a:r>
              <a:rPr lang="en-US" sz="1800" dirty="0"/>
              <a:t>1.  The relationship between each administration and the environment in which it operates: how the characteristics of the environment can favor the occurrence of corruption?</a:t>
            </a:r>
          </a:p>
          <a:p>
            <a:pPr marL="0" indent="0" algn="just">
              <a:lnSpc>
                <a:spcPct val="100000"/>
              </a:lnSpc>
              <a:spcBef>
                <a:spcPts val="0"/>
              </a:spcBef>
              <a:buNone/>
            </a:pPr>
            <a:r>
              <a:rPr lang="en-US" sz="1800" dirty="0"/>
              <a:t>2. Range of action of the Authority referred to the entire national territory, understood as a "reference territory", in addition to the relationships that take place outside the national borders.</a:t>
            </a:r>
          </a:p>
          <a:p>
            <a:pPr marL="0" indent="0">
              <a:lnSpc>
                <a:spcPct val="100000"/>
              </a:lnSpc>
              <a:spcBef>
                <a:spcPts val="0"/>
              </a:spcBef>
              <a:buNone/>
            </a:pPr>
            <a:r>
              <a:rPr lang="en-US" sz="1800" dirty="0"/>
              <a:t>3.  Sources of the analysis of the external context for ANAC are data and analysis on the institutional relationships with the stakeholders of the Authority.</a:t>
            </a:r>
          </a:p>
          <a:p>
            <a:pPr marL="0" indent="0">
              <a:lnSpc>
                <a:spcPct val="100000"/>
              </a:lnSpc>
              <a:spcBef>
                <a:spcPts val="0"/>
              </a:spcBef>
              <a:buNone/>
            </a:pPr>
            <a:r>
              <a:rPr lang="en-US" sz="1800" dirty="0"/>
              <a:t>4.  The corruption risk deriving from the incidence of the external context is assessed through the sum of the following: </a:t>
            </a:r>
          </a:p>
          <a:p>
            <a:pPr marL="741363" indent="-173038">
              <a:lnSpc>
                <a:spcPct val="100000"/>
              </a:lnSpc>
              <a:spcBef>
                <a:spcPts val="0"/>
              </a:spcBef>
            </a:pPr>
            <a:r>
              <a:rPr lang="en-US" sz="1800" dirty="0"/>
              <a:t>frequency of interactions</a:t>
            </a:r>
          </a:p>
          <a:p>
            <a:pPr marL="741363" indent="-173038">
              <a:lnSpc>
                <a:spcPct val="100000"/>
              </a:lnSpc>
              <a:spcBef>
                <a:spcPts val="0"/>
              </a:spcBef>
            </a:pPr>
            <a:r>
              <a:rPr lang="en-US" sz="1800" dirty="0"/>
              <a:t>incidence of the interests pursued by the stakeholders, and</a:t>
            </a:r>
          </a:p>
          <a:p>
            <a:pPr marL="741363" indent="-173038">
              <a:lnSpc>
                <a:spcPct val="100000"/>
              </a:lnSpc>
              <a:spcBef>
                <a:spcPts val="0"/>
              </a:spcBef>
            </a:pPr>
            <a:r>
              <a:rPr lang="en-US" sz="1800" dirty="0"/>
              <a:t>the relevance of the Authority's institutional activities</a:t>
            </a:r>
            <a:endParaRPr lang="en-US" sz="1800" b="1" dirty="0"/>
          </a:p>
        </p:txBody>
      </p:sp>
      <p:sp>
        <p:nvSpPr>
          <p:cNvPr id="3" name="Segnaposto data 2"/>
          <p:cNvSpPr>
            <a:spLocks noGrp="1"/>
          </p:cNvSpPr>
          <p:nvPr>
            <p:ph type="dt" sz="half" idx="10"/>
          </p:nvPr>
        </p:nvSpPr>
        <p:spPr>
          <a:xfrm>
            <a:off x="628650" y="7060687"/>
            <a:ext cx="2057400" cy="365125"/>
          </a:xfrm>
        </p:spPr>
        <p:txBody>
          <a:bodyPr/>
          <a:lstStyle/>
          <a:p>
            <a:pPr>
              <a:defRPr/>
            </a:pPr>
            <a:r>
              <a:rPr lang="it-IT" dirty="0"/>
              <a:t>23 Febbraio 2018</a:t>
            </a:r>
          </a:p>
        </p:txBody>
      </p:sp>
    </p:spTree>
    <p:extLst>
      <p:ext uri="{BB962C8B-B14F-4D97-AF65-F5344CB8AC3E}">
        <p14:creationId xmlns:p14="http://schemas.microsoft.com/office/powerpoint/2010/main" val="1253095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olo 4"/>
          <p:cNvSpPr>
            <a:spLocks noGrp="1"/>
          </p:cNvSpPr>
          <p:nvPr>
            <p:ph type="title"/>
          </p:nvPr>
        </p:nvSpPr>
        <p:spPr>
          <a:xfrm>
            <a:off x="1794293" y="839245"/>
            <a:ext cx="5840083" cy="964504"/>
          </a:xfrm>
        </p:spPr>
        <p:txBody>
          <a:bodyPr>
            <a:normAutofit/>
          </a:bodyPr>
          <a:lstStyle/>
          <a:p>
            <a:r>
              <a:rPr lang="it-IT" sz="4000" b="1" dirty="0">
                <a:solidFill>
                  <a:schemeClr val="accent5">
                    <a:lumMod val="75000"/>
                  </a:schemeClr>
                </a:solidFill>
                <a:latin typeface="+mn-lt"/>
              </a:rPr>
              <a:t>Step 3: Risk Evaluation</a:t>
            </a:r>
            <a:endParaRPr lang="it-IT" sz="4000" dirty="0">
              <a:solidFill>
                <a:srgbClr val="002060"/>
              </a:solidFill>
              <a:latin typeface="+mn-lt"/>
            </a:endParaRPr>
          </a:p>
        </p:txBody>
      </p:sp>
      <p:sp>
        <p:nvSpPr>
          <p:cNvPr id="111618" name="Segnaposto contenuto 5"/>
          <p:cNvSpPr>
            <a:spLocks noGrp="1"/>
          </p:cNvSpPr>
          <p:nvPr>
            <p:ph idx="1"/>
          </p:nvPr>
        </p:nvSpPr>
        <p:spPr>
          <a:xfrm>
            <a:off x="839244" y="1916482"/>
            <a:ext cx="7540668" cy="4334006"/>
          </a:xfrm>
        </p:spPr>
        <p:txBody>
          <a:bodyPr>
            <a:normAutofit fontScale="70000" lnSpcReduction="20000"/>
          </a:bodyPr>
          <a:lstStyle/>
          <a:p>
            <a:pPr marL="0" indent="0" algn="just">
              <a:buNone/>
            </a:pPr>
            <a:r>
              <a:rPr lang="en-US" sz="2900" b="1" dirty="0"/>
              <a:t>Risk of an event = probability of the </a:t>
            </a:r>
            <a:r>
              <a:rPr lang="en-US" sz="2900" b="1" dirty="0" err="1"/>
              <a:t>occurance</a:t>
            </a:r>
            <a:r>
              <a:rPr lang="en-US" sz="2900" b="1" dirty="0"/>
              <a:t> x intensity of the impact.</a:t>
            </a:r>
          </a:p>
          <a:p>
            <a:pPr marL="0" indent="0" algn="just">
              <a:lnSpc>
                <a:spcPct val="120000"/>
              </a:lnSpc>
              <a:spcBef>
                <a:spcPts val="0"/>
              </a:spcBef>
              <a:buNone/>
            </a:pPr>
            <a:br>
              <a:rPr lang="en-US" sz="2900" dirty="0"/>
            </a:br>
            <a:r>
              <a:rPr lang="en-US" sz="2900" dirty="0"/>
              <a:t>1. </a:t>
            </a:r>
            <a:r>
              <a:rPr lang="en-US" sz="2900" b="1" dirty="0"/>
              <a:t>Probability</a:t>
            </a:r>
            <a:r>
              <a:rPr lang="en-US" sz="2900" dirty="0"/>
              <a:t> of the occurrence of a corruption event: it is assessed on the basis of objective information (specific corruption events, reports received), and subjective information (assessment of the environmental and operational context).</a:t>
            </a:r>
            <a:br>
              <a:rPr lang="en-US" sz="2900" dirty="0"/>
            </a:br>
            <a:r>
              <a:rPr lang="en-US" sz="2900" dirty="0"/>
              <a:t>Declined in 5 values: very low, low, medium, high, very high</a:t>
            </a:r>
            <a:br>
              <a:rPr lang="en-US" sz="3600" dirty="0"/>
            </a:br>
            <a:br>
              <a:rPr lang="en-US" sz="3600" dirty="0"/>
            </a:br>
            <a:r>
              <a:rPr lang="en-US" sz="2900" dirty="0"/>
              <a:t>2.</a:t>
            </a:r>
            <a:r>
              <a:rPr lang="en-US" sz="2900" b="1" dirty="0"/>
              <a:t> Impact </a:t>
            </a:r>
            <a:r>
              <a:rPr lang="en-US" sz="2900" dirty="0"/>
              <a:t>of the event: the consequences both on the administration (economic, legal, reputational) and on the stakeholders (citizens, users, companies, market, country system), stemming from the occurrence of the corruption event.</a:t>
            </a:r>
            <a:endParaRPr lang="it-IT" sz="2900" b="1" dirty="0">
              <a:solidFill>
                <a:srgbClr val="002060"/>
              </a:solidFill>
            </a:endParaRPr>
          </a:p>
          <a:p>
            <a:pPr marL="0" indent="0" algn="just">
              <a:lnSpc>
                <a:spcPct val="120000"/>
              </a:lnSpc>
              <a:spcBef>
                <a:spcPts val="0"/>
              </a:spcBef>
              <a:buNone/>
            </a:pPr>
            <a:r>
              <a:rPr lang="en-US" dirty="0"/>
              <a:t>Declined in two values only: high and very high</a:t>
            </a:r>
            <a:endParaRPr lang="it-IT" sz="2900" u="sng" dirty="0">
              <a:solidFill>
                <a:srgbClr val="002060"/>
              </a:solidFill>
            </a:endParaRPr>
          </a:p>
          <a:p>
            <a:pPr marL="0" indent="0" algn="just">
              <a:buNone/>
            </a:pPr>
            <a:endParaRPr lang="it-IT" sz="1800" u="sng" dirty="0">
              <a:solidFill>
                <a:srgbClr val="002060"/>
              </a:solidFill>
              <a:latin typeface="Garamond" pitchFamily="18" charset="0"/>
            </a:endParaRPr>
          </a:p>
          <a:p>
            <a:pPr marL="0" indent="0" algn="just">
              <a:buNone/>
            </a:pPr>
            <a:endParaRPr lang="it-IT" sz="1800" dirty="0">
              <a:solidFill>
                <a:srgbClr val="002060"/>
              </a:solidFill>
              <a:latin typeface="Garamond" pitchFamily="18" charset="0"/>
            </a:endParaRPr>
          </a:p>
        </p:txBody>
      </p:sp>
    </p:spTree>
    <p:extLst>
      <p:ext uri="{BB962C8B-B14F-4D97-AF65-F5344CB8AC3E}">
        <p14:creationId xmlns:p14="http://schemas.microsoft.com/office/powerpoint/2010/main" val="1506256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01366" y="1863328"/>
            <a:ext cx="6172200" cy="3394472"/>
          </a:xfrm>
        </p:spPr>
        <p:txBody>
          <a:bodyPr rtlCol="0">
            <a:noAutofit/>
          </a:bodyPr>
          <a:lstStyle/>
          <a:p>
            <a:pPr marL="0" indent="0" algn="ctr">
              <a:buNone/>
              <a:tabLst>
                <a:tab pos="270272" algn="l"/>
              </a:tabLst>
              <a:defRPr/>
            </a:pPr>
            <a:r>
              <a:rPr lang="it-IT" sz="1800" dirty="0">
                <a:solidFill>
                  <a:schemeClr val="tx2">
                    <a:lumMod val="60000"/>
                    <a:lumOff val="40000"/>
                  </a:schemeClr>
                </a:solidFill>
                <a:latin typeface="Garamond" panose="02020404030301010803" pitchFamily="18" charset="0"/>
              </a:rPr>
              <a:t>	</a:t>
            </a:r>
          </a:p>
          <a:p>
            <a:pPr marL="0" indent="0" algn="ctr">
              <a:spcBef>
                <a:spcPts val="0"/>
              </a:spcBef>
              <a:buNone/>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spcBef>
                <a:spcPts val="0"/>
              </a:spcBef>
              <a:buNone/>
              <a:tabLst>
                <a:tab pos="270272" algn="l"/>
              </a:tabLst>
              <a:defRPr/>
            </a:pPr>
            <a:r>
              <a:rPr lang="it-IT" sz="1800" dirty="0">
                <a:solidFill>
                  <a:schemeClr val="tx2">
                    <a:lumMod val="60000"/>
                    <a:lumOff val="40000"/>
                  </a:schemeClr>
                </a:solidFill>
                <a:latin typeface="Garamond" panose="02020404030301010803" pitchFamily="18" charset="0"/>
              </a:rPr>
              <a:t>				  </a:t>
            </a:r>
          </a:p>
          <a:p>
            <a:pPr marL="385763" indent="-385763" algn="ctr">
              <a:buFont typeface="Arial" panose="020B0604020202020204" pitchFamily="34" charset="0"/>
              <a:buAutoNum type="alphaLcParenR"/>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buNone/>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buNone/>
              <a:tabLst>
                <a:tab pos="270272" algn="l"/>
              </a:tabLst>
              <a:defRPr/>
            </a:pPr>
            <a:endParaRPr lang="it-IT" sz="1800" dirty="0">
              <a:latin typeface="Garamond" panose="02020404030301010803" pitchFamily="18" charset="0"/>
            </a:endParaRPr>
          </a:p>
        </p:txBody>
      </p:sp>
      <p:sp>
        <p:nvSpPr>
          <p:cNvPr id="110595" name="CasellaDiTesto 7"/>
          <p:cNvSpPr txBox="1">
            <a:spLocks noChangeArrowheads="1"/>
          </p:cNvSpPr>
          <p:nvPr/>
        </p:nvSpPr>
        <p:spPr bwMode="auto">
          <a:xfrm>
            <a:off x="284560" y="1687116"/>
            <a:ext cx="217884" cy="3474244"/>
          </a:xfrm>
          <a:prstGeom prst="rect">
            <a:avLst/>
          </a:prstGeom>
          <a:noFill/>
          <a:ln w="9525">
            <a:noFill/>
            <a:miter lim="800000"/>
            <a:headEnd/>
            <a:tailEnd/>
          </a:ln>
        </p:spPr>
        <p:txBody>
          <a:bodyPr/>
          <a:lstStyle/>
          <a:p>
            <a:r>
              <a:rPr lang="it-IT" sz="1350" b="1">
                <a:solidFill>
                  <a:srgbClr val="002060"/>
                </a:solidFill>
                <a:latin typeface="Garamond" pitchFamily="18" charset="0"/>
              </a:rPr>
              <a:t>Valutazione </a:t>
            </a:r>
          </a:p>
          <a:p>
            <a:r>
              <a:rPr lang="it-IT" sz="1350" b="1">
                <a:solidFill>
                  <a:srgbClr val="002060"/>
                </a:solidFill>
                <a:latin typeface="Garamond" pitchFamily="18" charset="0"/>
              </a:rPr>
              <a:t> rischio</a:t>
            </a:r>
          </a:p>
        </p:txBody>
      </p:sp>
      <p:graphicFrame>
        <p:nvGraphicFramePr>
          <p:cNvPr id="2" name="Tabella 1"/>
          <p:cNvGraphicFramePr>
            <a:graphicFrameLocks noGrp="1"/>
          </p:cNvGraphicFramePr>
          <p:nvPr>
            <p:extLst>
              <p:ext uri="{D42A27DB-BD31-4B8C-83A1-F6EECF244321}">
                <p14:modId xmlns:p14="http://schemas.microsoft.com/office/powerpoint/2010/main" val="929698276"/>
              </p:ext>
            </p:extLst>
          </p:nvPr>
        </p:nvGraphicFramePr>
        <p:xfrm>
          <a:off x="731233" y="1277655"/>
          <a:ext cx="8021053" cy="4647899"/>
        </p:xfrm>
        <a:graphic>
          <a:graphicData uri="http://schemas.openxmlformats.org/drawingml/2006/table">
            <a:tbl>
              <a:tblPr firstRow="1" bandRow="1">
                <a:tableStyleId>{5C22544A-7EE6-4342-B048-85BDC9FD1C3A}</a:tableStyleId>
              </a:tblPr>
              <a:tblGrid>
                <a:gridCol w="962681">
                  <a:extLst>
                    <a:ext uri="{9D8B030D-6E8A-4147-A177-3AD203B41FA5}">
                      <a16:colId xmlns:a16="http://schemas.microsoft.com/office/drawing/2014/main" val="3439070501"/>
                    </a:ext>
                  </a:extLst>
                </a:gridCol>
                <a:gridCol w="1400015">
                  <a:extLst>
                    <a:ext uri="{9D8B030D-6E8A-4147-A177-3AD203B41FA5}">
                      <a16:colId xmlns:a16="http://schemas.microsoft.com/office/drawing/2014/main" val="3972263705"/>
                    </a:ext>
                  </a:extLst>
                </a:gridCol>
                <a:gridCol w="2066794">
                  <a:extLst>
                    <a:ext uri="{9D8B030D-6E8A-4147-A177-3AD203B41FA5}">
                      <a16:colId xmlns:a16="http://schemas.microsoft.com/office/drawing/2014/main" val="2206115266"/>
                    </a:ext>
                  </a:extLst>
                </a:gridCol>
                <a:gridCol w="1029877">
                  <a:extLst>
                    <a:ext uri="{9D8B030D-6E8A-4147-A177-3AD203B41FA5}">
                      <a16:colId xmlns:a16="http://schemas.microsoft.com/office/drawing/2014/main" val="538646408"/>
                    </a:ext>
                  </a:extLst>
                </a:gridCol>
                <a:gridCol w="1280843">
                  <a:extLst>
                    <a:ext uri="{9D8B030D-6E8A-4147-A177-3AD203B41FA5}">
                      <a16:colId xmlns:a16="http://schemas.microsoft.com/office/drawing/2014/main" val="3250096374"/>
                    </a:ext>
                  </a:extLst>
                </a:gridCol>
                <a:gridCol w="1280843">
                  <a:extLst>
                    <a:ext uri="{9D8B030D-6E8A-4147-A177-3AD203B41FA5}">
                      <a16:colId xmlns:a16="http://schemas.microsoft.com/office/drawing/2014/main" val="2012985406"/>
                    </a:ext>
                  </a:extLst>
                </a:gridCol>
              </a:tblGrid>
              <a:tr h="606523">
                <a:tc rowSpan="2">
                  <a:txBody>
                    <a:bodyPr/>
                    <a:lstStyle/>
                    <a:p>
                      <a:pPr algn="ctr">
                        <a:lnSpc>
                          <a:spcPct val="107000"/>
                        </a:lnSpc>
                        <a:spcAft>
                          <a:spcPts val="800"/>
                        </a:spcAft>
                      </a:pPr>
                      <a:r>
                        <a:rPr lang="it-IT" sz="1600" b="1" dirty="0">
                          <a:solidFill>
                            <a:schemeClr val="bg1"/>
                          </a:solidFill>
                          <a:effectLst/>
                          <a:latin typeface="Garamond" panose="02020404030301010803" pitchFamily="18" charset="0"/>
                        </a:rPr>
                        <a:t>AZIONI</a:t>
                      </a:r>
                      <a:endParaRPr lang="it-IT" sz="1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endParaRPr>
                    </a:p>
                  </a:txBody>
                  <a:tcPr marL="47180" marR="47180" marT="23590" marB="23590"/>
                </a:tc>
                <a:tc rowSpan="2">
                  <a:txBody>
                    <a:bodyPr/>
                    <a:lstStyle/>
                    <a:p>
                      <a:pPr algn="ctr">
                        <a:lnSpc>
                          <a:spcPct val="107000"/>
                        </a:lnSpc>
                        <a:spcAft>
                          <a:spcPts val="800"/>
                        </a:spcAft>
                      </a:pPr>
                      <a:r>
                        <a:rPr lang="it-IT" sz="1600" b="1" dirty="0">
                          <a:solidFill>
                            <a:schemeClr val="bg1"/>
                          </a:solidFill>
                          <a:effectLst/>
                          <a:latin typeface="Garamond" panose="02020404030301010803" pitchFamily="18" charset="0"/>
                        </a:rPr>
                        <a:t>ESECUTORE</a:t>
                      </a:r>
                      <a:endParaRPr lang="it-IT" sz="1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endParaRPr>
                    </a:p>
                  </a:txBody>
                  <a:tcPr marL="47180" marR="47180" marT="23590" marB="23590"/>
                </a:tc>
                <a:tc rowSpan="2">
                  <a:txBody>
                    <a:bodyPr/>
                    <a:lstStyle/>
                    <a:p>
                      <a:pPr algn="ctr">
                        <a:lnSpc>
                          <a:spcPct val="107000"/>
                        </a:lnSpc>
                        <a:spcAft>
                          <a:spcPts val="800"/>
                        </a:spcAft>
                      </a:pPr>
                      <a:r>
                        <a:rPr lang="it-IT" sz="1600" b="1" dirty="0">
                          <a:solidFill>
                            <a:schemeClr val="bg1"/>
                          </a:solidFill>
                          <a:effectLst/>
                          <a:latin typeface="Garamond" panose="02020404030301010803" pitchFamily="18" charset="0"/>
                        </a:rPr>
                        <a:t>COMPORTAMENTO A RISCHIO CORRUZIONE</a:t>
                      </a:r>
                      <a:endParaRPr lang="it-IT" sz="1600" b="1" dirty="0">
                        <a:solidFill>
                          <a:schemeClr val="bg1"/>
                        </a:solidFill>
                        <a:effectLst/>
                        <a:latin typeface="Garamond" panose="02020404030301010803" pitchFamily="18" charset="0"/>
                        <a:ea typeface="Calibri" panose="020F0502020204030204" pitchFamily="34" charset="0"/>
                        <a:cs typeface="Times New Roman" panose="02020603050405020304" pitchFamily="18" charset="0"/>
                      </a:endParaRPr>
                    </a:p>
                  </a:txBody>
                  <a:tcPr marL="47180" marR="47180" marT="23590" marB="23590"/>
                </a:tc>
                <a:tc gridSpan="3">
                  <a:txBody>
                    <a:bodyPr/>
                    <a:lstStyle/>
                    <a:p>
                      <a:pPr algn="ctr">
                        <a:lnSpc>
                          <a:spcPct val="107000"/>
                        </a:lnSpc>
                        <a:spcAft>
                          <a:spcPts val="800"/>
                        </a:spcAft>
                      </a:pPr>
                      <a:r>
                        <a:rPr lang="it-IT" sz="1600" b="1">
                          <a:solidFill>
                            <a:schemeClr val="bg1"/>
                          </a:solidFill>
                          <a:effectLst/>
                          <a:latin typeface="Garamond" panose="02020404030301010803" pitchFamily="18" charset="0"/>
                        </a:rPr>
                        <a:t>VALUTAZIONE DEL RISCHIO</a:t>
                      </a:r>
                      <a:endParaRPr lang="it-IT" sz="1600" b="1">
                        <a:solidFill>
                          <a:schemeClr val="bg1"/>
                        </a:solidFill>
                        <a:effectLst/>
                        <a:latin typeface="Garamond" panose="02020404030301010803" pitchFamily="18" charset="0"/>
                        <a:ea typeface="Calibri" panose="020F0502020204030204" pitchFamily="34" charset="0"/>
                        <a:cs typeface="Times New Roman" panose="02020603050405020304" pitchFamily="18" charset="0"/>
                      </a:endParaRPr>
                    </a:p>
                  </a:txBody>
                  <a:tcPr marL="4915" marR="4915" marT="4915"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145992007"/>
                  </a:ext>
                </a:extLst>
              </a:tr>
              <a:tr h="1132251">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ctr">
                        <a:lnSpc>
                          <a:spcPct val="107000"/>
                        </a:lnSpc>
                        <a:spcAft>
                          <a:spcPts val="800"/>
                        </a:spcAft>
                      </a:pPr>
                      <a:r>
                        <a:rPr lang="it-IT" sz="1600" b="1">
                          <a:solidFill>
                            <a:schemeClr val="bg1"/>
                          </a:solidFill>
                          <a:effectLst/>
                          <a:latin typeface="Garamond" panose="02020404030301010803" pitchFamily="18" charset="0"/>
                        </a:rPr>
                        <a:t>IMPATTO</a:t>
                      </a:r>
                      <a:endParaRPr lang="it-IT" sz="1600" b="1">
                        <a:solidFill>
                          <a:schemeClr val="bg1"/>
                        </a:solidFill>
                        <a:effectLst/>
                        <a:latin typeface="Garamond" panose="02020404030301010803" pitchFamily="18" charset="0"/>
                        <a:ea typeface="Calibri" panose="020F0502020204030204" pitchFamily="34" charset="0"/>
                        <a:cs typeface="Times New Roman" panose="02020603050405020304" pitchFamily="18" charset="0"/>
                      </a:endParaRPr>
                    </a:p>
                  </a:txBody>
                  <a:tcPr marL="4915" marR="4915" marT="4915" marB="0" anchor="ctr"/>
                </a:tc>
                <a:tc>
                  <a:txBody>
                    <a:bodyPr/>
                    <a:lstStyle/>
                    <a:p>
                      <a:pPr algn="ctr">
                        <a:lnSpc>
                          <a:spcPct val="107000"/>
                        </a:lnSpc>
                        <a:spcAft>
                          <a:spcPts val="800"/>
                        </a:spcAft>
                      </a:pPr>
                      <a:r>
                        <a:rPr lang="it-IT" sz="1600" b="1">
                          <a:solidFill>
                            <a:schemeClr val="bg1"/>
                          </a:solidFill>
                          <a:effectLst/>
                          <a:latin typeface="Garamond" panose="02020404030301010803" pitchFamily="18" charset="0"/>
                        </a:rPr>
                        <a:t>PROBABILITA'</a:t>
                      </a:r>
                      <a:endParaRPr lang="it-IT" sz="1600" b="1">
                        <a:solidFill>
                          <a:schemeClr val="bg1"/>
                        </a:solidFill>
                        <a:effectLst/>
                        <a:latin typeface="Garamond" panose="02020404030301010803" pitchFamily="18" charset="0"/>
                        <a:ea typeface="Calibri" panose="020F0502020204030204" pitchFamily="34" charset="0"/>
                        <a:cs typeface="Times New Roman" panose="02020603050405020304" pitchFamily="18" charset="0"/>
                      </a:endParaRPr>
                    </a:p>
                  </a:txBody>
                  <a:tcPr marL="4915" marR="4915" marT="4915" marB="0" anchor="ctr"/>
                </a:tc>
                <a:tc>
                  <a:txBody>
                    <a:bodyPr/>
                    <a:lstStyle/>
                    <a:p>
                      <a:pPr algn="ctr">
                        <a:lnSpc>
                          <a:spcPct val="107000"/>
                        </a:lnSpc>
                        <a:spcAft>
                          <a:spcPts val="800"/>
                        </a:spcAft>
                      </a:pPr>
                      <a:r>
                        <a:rPr lang="it-IT" sz="1600" b="1">
                          <a:solidFill>
                            <a:schemeClr val="bg1"/>
                          </a:solidFill>
                          <a:effectLst/>
                          <a:latin typeface="Garamond" panose="02020404030301010803" pitchFamily="18" charset="0"/>
                        </a:rPr>
                        <a:t>RISULTATO</a:t>
                      </a:r>
                      <a:br>
                        <a:rPr lang="it-IT" sz="1600" b="1">
                          <a:solidFill>
                            <a:schemeClr val="bg1"/>
                          </a:solidFill>
                          <a:effectLst/>
                          <a:latin typeface="Garamond" panose="02020404030301010803" pitchFamily="18" charset="0"/>
                        </a:rPr>
                      </a:br>
                      <a:r>
                        <a:rPr lang="it-IT" sz="1600" b="1">
                          <a:solidFill>
                            <a:schemeClr val="bg1"/>
                          </a:solidFill>
                          <a:effectLst/>
                          <a:latin typeface="Garamond" panose="02020404030301010803" pitchFamily="18" charset="0"/>
                        </a:rPr>
                        <a:t>(IMPATTO x PROBABILITA')</a:t>
                      </a:r>
                      <a:endParaRPr lang="it-IT" sz="1600" b="1">
                        <a:solidFill>
                          <a:schemeClr val="bg1"/>
                        </a:solidFill>
                        <a:effectLst/>
                        <a:latin typeface="Garamond" panose="02020404030301010803" pitchFamily="18" charset="0"/>
                        <a:ea typeface="Calibri" panose="020F0502020204030204" pitchFamily="34" charset="0"/>
                        <a:cs typeface="Times New Roman" panose="02020603050405020304" pitchFamily="18" charset="0"/>
                      </a:endParaRPr>
                    </a:p>
                  </a:txBody>
                  <a:tcPr marL="4915" marR="4915" marT="4915" marB="0" anchor="ctr"/>
                </a:tc>
                <a:extLst>
                  <a:ext uri="{0D108BD9-81ED-4DB2-BD59-A6C34878D82A}">
                    <a16:rowId xmlns:a16="http://schemas.microsoft.com/office/drawing/2014/main" val="2267230470"/>
                  </a:ext>
                </a:extLst>
              </a:tr>
              <a:tr h="2870804">
                <a:tc>
                  <a:txBody>
                    <a:bodyPr/>
                    <a:lstStyle/>
                    <a:p>
                      <a:pPr>
                        <a:lnSpc>
                          <a:spcPct val="107000"/>
                        </a:lnSpc>
                        <a:spcAft>
                          <a:spcPts val="800"/>
                        </a:spcAft>
                      </a:pPr>
                      <a:r>
                        <a:rPr lang="it-IT" sz="1600" b="1" dirty="0">
                          <a:solidFill>
                            <a:srgbClr val="002060"/>
                          </a:solidFill>
                          <a:effectLst/>
                          <a:latin typeface="Garamond" panose="02020404030301010803" pitchFamily="18" charset="0"/>
                        </a:rPr>
                        <a:t>Analisi della eventuale documentazione ricevuta</a:t>
                      </a:r>
                      <a:endParaRPr lang="it-IT" sz="1600" b="1" dirty="0">
                        <a:solidFill>
                          <a:srgbClr val="002060"/>
                        </a:solidFill>
                        <a:effectLst/>
                        <a:latin typeface="Garamond" panose="02020404030301010803" pitchFamily="18" charset="0"/>
                        <a:ea typeface="Calibri" panose="020F0502020204030204" pitchFamily="34" charset="0"/>
                        <a:cs typeface="Times New Roman" panose="02020603050405020304" pitchFamily="18" charset="0"/>
                      </a:endParaRPr>
                    </a:p>
                  </a:txBody>
                  <a:tcPr marL="47180" marR="47180" marT="23590" marB="23590"/>
                </a:tc>
                <a:tc>
                  <a:txBody>
                    <a:bodyPr/>
                    <a:lstStyle/>
                    <a:p>
                      <a:pPr>
                        <a:lnSpc>
                          <a:spcPct val="107000"/>
                        </a:lnSpc>
                        <a:spcAft>
                          <a:spcPts val="800"/>
                        </a:spcAft>
                      </a:pPr>
                      <a:r>
                        <a:rPr lang="it-IT" sz="1600" b="1" dirty="0">
                          <a:solidFill>
                            <a:srgbClr val="002060"/>
                          </a:solidFill>
                          <a:effectLst/>
                          <a:latin typeface="Garamond" panose="02020404030301010803" pitchFamily="18" charset="0"/>
                        </a:rPr>
                        <a:t>Funzionario</a:t>
                      </a:r>
                      <a:endParaRPr lang="it-IT" sz="1600" b="1" dirty="0">
                        <a:solidFill>
                          <a:srgbClr val="002060"/>
                        </a:solidFill>
                        <a:effectLst/>
                        <a:latin typeface="Garamond" panose="02020404030301010803" pitchFamily="18" charset="0"/>
                        <a:ea typeface="Calibri" panose="020F0502020204030204" pitchFamily="34" charset="0"/>
                        <a:cs typeface="Times New Roman" panose="02020603050405020304" pitchFamily="18" charset="0"/>
                      </a:endParaRPr>
                    </a:p>
                  </a:txBody>
                  <a:tcPr marL="47180" marR="47180" marT="23590" marB="23590"/>
                </a:tc>
                <a:tc>
                  <a:txBody>
                    <a:bodyPr/>
                    <a:lstStyle/>
                    <a:p>
                      <a:pPr>
                        <a:lnSpc>
                          <a:spcPct val="107000"/>
                        </a:lnSpc>
                        <a:spcAft>
                          <a:spcPts val="800"/>
                        </a:spcAft>
                      </a:pPr>
                      <a:r>
                        <a:rPr lang="it-IT" sz="1600" b="1" dirty="0">
                          <a:solidFill>
                            <a:srgbClr val="002060"/>
                          </a:solidFill>
                          <a:effectLst/>
                          <a:latin typeface="Garamond" panose="02020404030301010803" pitchFamily="18" charset="0"/>
                        </a:rPr>
                        <a:t>Acquisizione volutamente parziale degli elementi conoscitivi  afferenti agli accertamenti necessari all'avvio della vigilanza: Manipolazione o utilizzo improprio delle informazioni o della documentazione</a:t>
                      </a:r>
                      <a:endParaRPr lang="it-IT" sz="1600" b="1" dirty="0">
                        <a:solidFill>
                          <a:srgbClr val="002060"/>
                        </a:solidFill>
                        <a:effectLst/>
                        <a:latin typeface="Garamond" panose="02020404030301010803" pitchFamily="18" charset="0"/>
                        <a:ea typeface="Calibri" panose="020F0502020204030204" pitchFamily="34" charset="0"/>
                        <a:cs typeface="Times New Roman" panose="02020603050405020304" pitchFamily="18" charset="0"/>
                      </a:endParaRPr>
                    </a:p>
                  </a:txBody>
                  <a:tcPr marL="47180" marR="47180" marT="23590" marB="23590"/>
                </a:tc>
                <a:tc>
                  <a:txBody>
                    <a:bodyPr/>
                    <a:lstStyle/>
                    <a:p>
                      <a:pPr algn="ctr">
                        <a:lnSpc>
                          <a:spcPct val="107000"/>
                        </a:lnSpc>
                        <a:spcAft>
                          <a:spcPts val="800"/>
                        </a:spcAft>
                      </a:pPr>
                      <a:r>
                        <a:rPr lang="it-IT" sz="1600" b="1" dirty="0">
                          <a:solidFill>
                            <a:srgbClr val="002060"/>
                          </a:solidFill>
                          <a:effectLst/>
                          <a:latin typeface="Garamond" panose="02020404030301010803" pitchFamily="18" charset="0"/>
                        </a:rPr>
                        <a:t>Alto</a:t>
                      </a:r>
                      <a:endParaRPr lang="it-IT" sz="1600" b="1" dirty="0">
                        <a:solidFill>
                          <a:srgbClr val="002060"/>
                        </a:solidFill>
                        <a:effectLst/>
                        <a:latin typeface="Garamond" panose="02020404030301010803" pitchFamily="18" charset="0"/>
                        <a:ea typeface="Calibri" panose="020F0502020204030204" pitchFamily="34" charset="0"/>
                        <a:cs typeface="Times New Roman" panose="02020603050405020304" pitchFamily="18" charset="0"/>
                      </a:endParaRPr>
                    </a:p>
                  </a:txBody>
                  <a:tcPr marL="47180" marR="47180" marT="23590" marB="23590"/>
                </a:tc>
                <a:tc>
                  <a:txBody>
                    <a:bodyPr/>
                    <a:lstStyle/>
                    <a:p>
                      <a:pPr algn="ctr">
                        <a:lnSpc>
                          <a:spcPct val="107000"/>
                        </a:lnSpc>
                        <a:spcAft>
                          <a:spcPts val="800"/>
                        </a:spcAft>
                      </a:pPr>
                      <a:r>
                        <a:rPr lang="it-IT" sz="1600" b="1" dirty="0">
                          <a:solidFill>
                            <a:srgbClr val="002060"/>
                          </a:solidFill>
                          <a:effectLst/>
                          <a:latin typeface="Garamond" panose="02020404030301010803" pitchFamily="18" charset="0"/>
                        </a:rPr>
                        <a:t>Molto bassa</a:t>
                      </a:r>
                      <a:endParaRPr lang="it-IT" sz="1600" b="1" dirty="0">
                        <a:solidFill>
                          <a:srgbClr val="002060"/>
                        </a:solidFill>
                        <a:effectLst/>
                        <a:latin typeface="Garamond" panose="02020404030301010803" pitchFamily="18" charset="0"/>
                        <a:ea typeface="Calibri" panose="020F0502020204030204" pitchFamily="34" charset="0"/>
                        <a:cs typeface="Times New Roman" panose="02020603050405020304" pitchFamily="18" charset="0"/>
                      </a:endParaRPr>
                    </a:p>
                  </a:txBody>
                  <a:tcPr marL="47180" marR="47180" marT="23590" marB="23590"/>
                </a:tc>
                <a:tc>
                  <a:txBody>
                    <a:bodyPr/>
                    <a:lstStyle/>
                    <a:p>
                      <a:pPr algn="ctr">
                        <a:lnSpc>
                          <a:spcPct val="107000"/>
                        </a:lnSpc>
                        <a:spcAft>
                          <a:spcPts val="800"/>
                        </a:spcAft>
                      </a:pPr>
                      <a:r>
                        <a:rPr lang="it-IT" sz="1600" b="1" dirty="0">
                          <a:solidFill>
                            <a:srgbClr val="002060"/>
                          </a:solidFill>
                          <a:effectLst/>
                          <a:latin typeface="Garamond" panose="02020404030301010803" pitchFamily="18" charset="0"/>
                        </a:rPr>
                        <a:t>Medio</a:t>
                      </a:r>
                      <a:endParaRPr lang="it-IT" sz="1600" b="1" dirty="0">
                        <a:solidFill>
                          <a:srgbClr val="002060"/>
                        </a:solidFill>
                        <a:effectLst/>
                        <a:latin typeface="Garamond" panose="02020404030301010803" pitchFamily="18" charset="0"/>
                        <a:ea typeface="Calibri" panose="020F0502020204030204" pitchFamily="34" charset="0"/>
                        <a:cs typeface="Times New Roman" panose="02020603050405020304" pitchFamily="18" charset="0"/>
                      </a:endParaRPr>
                    </a:p>
                  </a:txBody>
                  <a:tcPr marL="47180" marR="47180" marT="23590" marB="23590"/>
                </a:tc>
                <a:extLst>
                  <a:ext uri="{0D108BD9-81ED-4DB2-BD59-A6C34878D82A}">
                    <a16:rowId xmlns:a16="http://schemas.microsoft.com/office/drawing/2014/main" val="167005615"/>
                  </a:ext>
                </a:extLst>
              </a:tr>
            </a:tbl>
          </a:graphicData>
        </a:graphic>
      </p:graphicFrame>
    </p:spTree>
    <p:extLst>
      <p:ext uri="{BB962C8B-B14F-4D97-AF65-F5344CB8AC3E}">
        <p14:creationId xmlns:p14="http://schemas.microsoft.com/office/powerpoint/2010/main" val="3487629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olo 4"/>
          <p:cNvSpPr>
            <a:spLocks noGrp="1"/>
          </p:cNvSpPr>
          <p:nvPr>
            <p:ph type="title"/>
          </p:nvPr>
        </p:nvSpPr>
        <p:spPr>
          <a:xfrm>
            <a:off x="1664897" y="914401"/>
            <a:ext cx="5399781" cy="751562"/>
          </a:xfrm>
        </p:spPr>
        <p:txBody>
          <a:bodyPr>
            <a:normAutofit/>
          </a:bodyPr>
          <a:lstStyle/>
          <a:p>
            <a:pPr algn="ctr"/>
            <a:r>
              <a:rPr lang="it-IT" sz="4000" b="1" dirty="0">
                <a:solidFill>
                  <a:schemeClr val="accent5">
                    <a:lumMod val="75000"/>
                  </a:schemeClr>
                </a:solidFill>
                <a:latin typeface="+mn-lt"/>
              </a:rPr>
              <a:t>Step 4: Risk Treatment</a:t>
            </a:r>
            <a:endParaRPr lang="it-IT" sz="4000" dirty="0">
              <a:solidFill>
                <a:srgbClr val="002060"/>
              </a:solidFill>
              <a:latin typeface="+mn-lt"/>
            </a:endParaRPr>
          </a:p>
        </p:txBody>
      </p:sp>
      <p:sp>
        <p:nvSpPr>
          <p:cNvPr id="6" name="Segnaposto contenuto 5"/>
          <p:cNvSpPr>
            <a:spLocks noGrp="1"/>
          </p:cNvSpPr>
          <p:nvPr>
            <p:ph idx="1"/>
          </p:nvPr>
        </p:nvSpPr>
        <p:spPr>
          <a:xfrm>
            <a:off x="739036" y="1766170"/>
            <a:ext cx="7547714" cy="4453476"/>
          </a:xfrm>
        </p:spPr>
        <p:txBody>
          <a:bodyPr rtlCol="0">
            <a:normAutofit fontScale="25000" lnSpcReduction="20000"/>
          </a:bodyPr>
          <a:lstStyle/>
          <a:p>
            <a:pPr marL="0" indent="0" algn="just">
              <a:lnSpc>
                <a:spcPct val="120000"/>
              </a:lnSpc>
              <a:spcBef>
                <a:spcPts val="0"/>
              </a:spcBef>
              <a:buNone/>
              <a:defRPr/>
            </a:pPr>
            <a:r>
              <a:rPr lang="en-US" sz="8000" dirty="0"/>
              <a:t>The most appropriate remedies for preventing risks, based on the priorities that emerged when assessing risky events.</a:t>
            </a:r>
            <a:br>
              <a:rPr lang="en-US" sz="8000" dirty="0"/>
            </a:br>
            <a:endParaRPr lang="en-US" sz="8000" dirty="0"/>
          </a:p>
          <a:p>
            <a:pPr marL="0" indent="0">
              <a:lnSpc>
                <a:spcPct val="120000"/>
              </a:lnSpc>
              <a:spcBef>
                <a:spcPts val="0"/>
              </a:spcBef>
              <a:buNone/>
              <a:defRPr/>
            </a:pPr>
            <a:r>
              <a:rPr lang="en-US" sz="8000" b="1" dirty="0"/>
              <a:t>Requirements</a:t>
            </a:r>
            <a:r>
              <a:rPr lang="en-US" sz="8000" dirty="0"/>
              <a:t>:</a:t>
            </a:r>
          </a:p>
          <a:p>
            <a:pPr marL="0" indent="0">
              <a:lnSpc>
                <a:spcPct val="120000"/>
              </a:lnSpc>
              <a:spcBef>
                <a:spcPts val="0"/>
              </a:spcBef>
              <a:buNone/>
              <a:defRPr/>
            </a:pPr>
            <a:r>
              <a:rPr lang="en-US" sz="8000" dirty="0"/>
              <a:t>1. effectiveness in mitigating the causes of risk;</a:t>
            </a:r>
          </a:p>
          <a:p>
            <a:pPr marL="0" indent="0">
              <a:lnSpc>
                <a:spcPct val="120000"/>
              </a:lnSpc>
              <a:spcBef>
                <a:spcPts val="0"/>
              </a:spcBef>
              <a:buNone/>
              <a:defRPr/>
            </a:pPr>
            <a:r>
              <a:rPr lang="en-US" sz="8000" dirty="0"/>
              <a:t>2.economic and organizational sustainability;</a:t>
            </a:r>
          </a:p>
          <a:p>
            <a:pPr marL="0" indent="0">
              <a:lnSpc>
                <a:spcPct val="120000"/>
              </a:lnSpc>
              <a:spcBef>
                <a:spcPts val="0"/>
              </a:spcBef>
              <a:buNone/>
              <a:defRPr/>
            </a:pPr>
            <a:r>
              <a:rPr lang="en-US" sz="8000" dirty="0"/>
              <a:t>3. adaptability to the specific characteristics of the organization.</a:t>
            </a:r>
          </a:p>
          <a:p>
            <a:pPr marL="0" indent="0">
              <a:lnSpc>
                <a:spcPct val="120000"/>
              </a:lnSpc>
              <a:spcBef>
                <a:spcPts val="0"/>
              </a:spcBef>
              <a:buNone/>
              <a:defRPr/>
            </a:pPr>
            <a:endParaRPr lang="en-US" sz="8000" dirty="0"/>
          </a:p>
          <a:p>
            <a:pPr marL="0" indent="0">
              <a:lnSpc>
                <a:spcPct val="120000"/>
              </a:lnSpc>
              <a:spcBef>
                <a:spcPts val="0"/>
              </a:spcBef>
              <a:buNone/>
              <a:defRPr/>
            </a:pPr>
            <a:r>
              <a:rPr lang="en-US" sz="8000" b="1" dirty="0"/>
              <a:t>Classification </a:t>
            </a:r>
            <a:r>
              <a:rPr lang="en-US" sz="8000" dirty="0"/>
              <a:t>(PNA 2015 update):</a:t>
            </a:r>
          </a:p>
          <a:p>
            <a:pPr marL="0" indent="0">
              <a:lnSpc>
                <a:spcPct val="120000"/>
              </a:lnSpc>
              <a:spcBef>
                <a:spcPts val="0"/>
              </a:spcBef>
              <a:buNone/>
              <a:defRPr/>
            </a:pPr>
            <a:r>
              <a:rPr lang="en-US" sz="8000" dirty="0"/>
              <a:t>"General measures" affecting the overall system of corruption prevention by intervening across the whole administration;</a:t>
            </a:r>
          </a:p>
          <a:p>
            <a:pPr marL="0" indent="0">
              <a:lnSpc>
                <a:spcPct val="120000"/>
              </a:lnSpc>
              <a:spcBef>
                <a:spcPts val="0"/>
              </a:spcBef>
              <a:buNone/>
              <a:defRPr/>
            </a:pPr>
            <a:br>
              <a:rPr lang="en-US" sz="8000" dirty="0"/>
            </a:br>
            <a:r>
              <a:rPr lang="en-US" sz="8000" dirty="0"/>
              <a:t>"Specific measures" to mitigate specific problems identified through risk analysis.</a:t>
            </a:r>
            <a:br>
              <a:rPr lang="en-US" sz="2000" dirty="0"/>
            </a:br>
            <a:endParaRPr lang="it-IT" sz="1800" dirty="0">
              <a:solidFill>
                <a:srgbClr val="002060"/>
              </a:solidFill>
              <a:latin typeface="Garamond" panose="02020404030301010803" pitchFamily="18" charset="0"/>
            </a:endParaRPr>
          </a:p>
          <a:p>
            <a:pPr algn="just">
              <a:buFontTx/>
              <a:buChar char="-"/>
              <a:defRPr/>
            </a:pPr>
            <a:endParaRPr lang="it-IT" sz="1800" dirty="0">
              <a:solidFill>
                <a:srgbClr val="002060"/>
              </a:solidFill>
              <a:latin typeface="Garamond" panose="02020404030301010803" pitchFamily="18" charset="0"/>
            </a:endParaRPr>
          </a:p>
          <a:p>
            <a:pPr marL="0" indent="0" algn="just">
              <a:buNone/>
              <a:defRPr/>
            </a:pPr>
            <a:endParaRPr lang="it-IT" sz="1800" dirty="0">
              <a:solidFill>
                <a:srgbClr val="002060"/>
              </a:solidFill>
              <a:latin typeface="Garamond" panose="02020404030301010803" pitchFamily="18" charset="0"/>
            </a:endParaRPr>
          </a:p>
          <a:p>
            <a:pPr marL="0" indent="0" algn="just">
              <a:buNone/>
              <a:defRPr/>
            </a:pPr>
            <a:endParaRPr lang="it-IT" sz="1800" u="sng" dirty="0">
              <a:solidFill>
                <a:srgbClr val="002060"/>
              </a:solidFill>
              <a:latin typeface="Garamond" panose="02020404030301010803" pitchFamily="18" charset="0"/>
            </a:endParaRPr>
          </a:p>
          <a:p>
            <a:pPr marL="0" indent="0" algn="just">
              <a:buNone/>
              <a:defRPr/>
            </a:pPr>
            <a:endParaRPr lang="it-IT" sz="1800" u="sng" dirty="0">
              <a:solidFill>
                <a:srgbClr val="002060"/>
              </a:solidFill>
              <a:latin typeface="Garamond" panose="02020404030301010803" pitchFamily="18" charset="0"/>
            </a:endParaRPr>
          </a:p>
          <a:p>
            <a:pPr marL="0" indent="0" algn="just">
              <a:buNone/>
              <a:defRPr/>
            </a:pPr>
            <a:endParaRPr lang="it-IT" sz="1800" dirty="0">
              <a:solidFill>
                <a:srgbClr val="002060"/>
              </a:solidFill>
              <a:latin typeface="Garamond" panose="02020404030301010803" pitchFamily="18" charset="0"/>
            </a:endParaRPr>
          </a:p>
        </p:txBody>
      </p:sp>
    </p:spTree>
    <p:extLst>
      <p:ext uri="{BB962C8B-B14F-4D97-AF65-F5344CB8AC3E}">
        <p14:creationId xmlns:p14="http://schemas.microsoft.com/office/powerpoint/2010/main" val="4268903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01366" y="1863328"/>
            <a:ext cx="6172200" cy="3394472"/>
          </a:xfrm>
        </p:spPr>
        <p:txBody>
          <a:bodyPr rtlCol="0">
            <a:noAutofit/>
          </a:bodyPr>
          <a:lstStyle/>
          <a:p>
            <a:pPr marL="0" indent="0" algn="ctr">
              <a:buNone/>
              <a:tabLst>
                <a:tab pos="270272" algn="l"/>
              </a:tabLst>
              <a:defRPr/>
            </a:pPr>
            <a:r>
              <a:rPr lang="it-IT" sz="1800" dirty="0">
                <a:solidFill>
                  <a:schemeClr val="tx2">
                    <a:lumMod val="60000"/>
                    <a:lumOff val="40000"/>
                  </a:schemeClr>
                </a:solidFill>
                <a:latin typeface="Garamond" panose="02020404030301010803" pitchFamily="18" charset="0"/>
              </a:rPr>
              <a:t>	</a:t>
            </a:r>
          </a:p>
          <a:p>
            <a:pPr marL="0" indent="0" algn="ctr">
              <a:spcBef>
                <a:spcPts val="0"/>
              </a:spcBef>
              <a:buNone/>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spcBef>
                <a:spcPts val="0"/>
              </a:spcBef>
              <a:buNone/>
              <a:tabLst>
                <a:tab pos="270272" algn="l"/>
              </a:tabLst>
              <a:defRPr/>
            </a:pPr>
            <a:r>
              <a:rPr lang="it-IT" sz="1800" dirty="0">
                <a:solidFill>
                  <a:schemeClr val="tx2">
                    <a:lumMod val="60000"/>
                    <a:lumOff val="40000"/>
                  </a:schemeClr>
                </a:solidFill>
                <a:latin typeface="Garamond" panose="02020404030301010803" pitchFamily="18" charset="0"/>
              </a:rPr>
              <a:t>				  </a:t>
            </a:r>
          </a:p>
          <a:p>
            <a:pPr marL="385763" indent="-385763" algn="ctr">
              <a:buFont typeface="Arial" panose="020B0604020202020204" pitchFamily="34" charset="0"/>
              <a:buAutoNum type="alphaLcParenR"/>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buNone/>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buNone/>
              <a:tabLst>
                <a:tab pos="270272" algn="l"/>
              </a:tabLst>
              <a:defRPr/>
            </a:pPr>
            <a:endParaRPr lang="it-IT" sz="1800" dirty="0">
              <a:latin typeface="Garamond" panose="02020404030301010803" pitchFamily="18" charset="0"/>
            </a:endParaRPr>
          </a:p>
        </p:txBody>
      </p:sp>
      <p:sp>
        <p:nvSpPr>
          <p:cNvPr id="121859" name="CasellaDiTesto 7"/>
          <p:cNvSpPr txBox="1">
            <a:spLocks noChangeArrowheads="1"/>
          </p:cNvSpPr>
          <p:nvPr/>
        </p:nvSpPr>
        <p:spPr bwMode="auto">
          <a:xfrm>
            <a:off x="329281" y="1753790"/>
            <a:ext cx="244628" cy="3350419"/>
          </a:xfrm>
          <a:prstGeom prst="rect">
            <a:avLst/>
          </a:prstGeom>
          <a:noFill/>
          <a:ln w="9525">
            <a:noFill/>
            <a:miter lim="800000"/>
            <a:headEnd/>
            <a:tailEnd/>
          </a:ln>
        </p:spPr>
        <p:txBody>
          <a:bodyPr/>
          <a:lstStyle/>
          <a:p>
            <a:r>
              <a:rPr lang="it-IT" dirty="0">
                <a:solidFill>
                  <a:srgbClr val="002060"/>
                </a:solidFill>
                <a:latin typeface="Garamond" pitchFamily="18" charset="0"/>
              </a:rPr>
              <a:t>Misure</a:t>
            </a:r>
          </a:p>
          <a:p>
            <a:r>
              <a:rPr lang="it-IT" dirty="0">
                <a:solidFill>
                  <a:srgbClr val="002060"/>
                </a:solidFill>
                <a:latin typeface="Garamond" pitchFamily="18" charset="0"/>
              </a:rPr>
              <a:t> </a:t>
            </a:r>
          </a:p>
          <a:p>
            <a:r>
              <a:rPr lang="it-IT" dirty="0">
                <a:solidFill>
                  <a:srgbClr val="002060"/>
                </a:solidFill>
                <a:latin typeface="Garamond" pitchFamily="18" charset="0"/>
              </a:rPr>
              <a:t>PNA</a:t>
            </a:r>
          </a:p>
          <a:p>
            <a:r>
              <a:rPr lang="it-IT" dirty="0">
                <a:solidFill>
                  <a:srgbClr val="002060"/>
                </a:solidFill>
                <a:latin typeface="Garamond" pitchFamily="18" charset="0"/>
              </a:rPr>
              <a:t>  </a:t>
            </a:r>
          </a:p>
          <a:p>
            <a:r>
              <a:rPr lang="it-IT" dirty="0">
                <a:solidFill>
                  <a:srgbClr val="002060"/>
                </a:solidFill>
                <a:latin typeface="Garamond" pitchFamily="18" charset="0"/>
              </a:rPr>
              <a:t>2015 </a:t>
            </a:r>
          </a:p>
        </p:txBody>
      </p:sp>
      <p:graphicFrame>
        <p:nvGraphicFramePr>
          <p:cNvPr id="11" name="Segnaposto contenuto 1"/>
          <p:cNvGraphicFramePr>
            <a:graphicFrameLocks/>
          </p:cNvGraphicFramePr>
          <p:nvPr>
            <p:extLst>
              <p:ext uri="{D42A27DB-BD31-4B8C-83A1-F6EECF244321}">
                <p14:modId xmlns:p14="http://schemas.microsoft.com/office/powerpoint/2010/main" val="4042964426"/>
              </p:ext>
            </p:extLst>
          </p:nvPr>
        </p:nvGraphicFramePr>
        <p:xfrm>
          <a:off x="1064712" y="1164921"/>
          <a:ext cx="7290148" cy="5068002"/>
        </p:xfrm>
        <a:graphic>
          <a:graphicData uri="http://schemas.openxmlformats.org/drawingml/2006/table">
            <a:tbl>
              <a:tblPr/>
              <a:tblGrid>
                <a:gridCol w="2430049">
                  <a:extLst>
                    <a:ext uri="{9D8B030D-6E8A-4147-A177-3AD203B41FA5}">
                      <a16:colId xmlns:a16="http://schemas.microsoft.com/office/drawing/2014/main" val="20000"/>
                    </a:ext>
                  </a:extLst>
                </a:gridCol>
                <a:gridCol w="3667165">
                  <a:extLst>
                    <a:ext uri="{9D8B030D-6E8A-4147-A177-3AD203B41FA5}">
                      <a16:colId xmlns:a16="http://schemas.microsoft.com/office/drawing/2014/main" val="20001"/>
                    </a:ext>
                  </a:extLst>
                </a:gridCol>
                <a:gridCol w="1192934">
                  <a:extLst>
                    <a:ext uri="{9D8B030D-6E8A-4147-A177-3AD203B41FA5}">
                      <a16:colId xmlns:a16="http://schemas.microsoft.com/office/drawing/2014/main" val="20002"/>
                    </a:ext>
                  </a:extLst>
                </a:gridCol>
              </a:tblGrid>
              <a:tr h="487152">
                <a:tc>
                  <a:txBody>
                    <a:bodyPr/>
                    <a:lstStyle/>
                    <a:p>
                      <a:pPr algn="ctr" fontAlgn="ctr"/>
                      <a:r>
                        <a:rPr lang="it-IT" sz="1000" b="1" i="0" u="none" strike="noStrike" dirty="0">
                          <a:solidFill>
                            <a:srgbClr val="FF0000"/>
                          </a:solidFill>
                          <a:effectLst/>
                          <a:latin typeface="+mj-lt"/>
                        </a:rPr>
                        <a:t>Tipologie di misure elencate nell’aggiornamento al PNA 2015</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1F497D"/>
                          </a:solidFill>
                          <a:effectLst/>
                          <a:latin typeface="+mj-lt"/>
                        </a:rPr>
                        <a:t>Misure "obbligatorie", in quanto previste da fonti normative, illustrate nell’Allegato 1 al PNA</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FF0000"/>
                          </a:solidFill>
                          <a:effectLst/>
                          <a:latin typeface="+mj-lt"/>
                        </a:rPr>
                        <a:t>Misure specifiche individuate dall'amministrazione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2741">
                <a:tc>
                  <a:txBody>
                    <a:bodyPr/>
                    <a:lstStyle/>
                    <a:p>
                      <a:pPr algn="ctr" fontAlgn="ctr"/>
                      <a:r>
                        <a:rPr lang="it-IT" sz="1000" b="1" i="0" u="none" strike="noStrike">
                          <a:solidFill>
                            <a:srgbClr val="000000"/>
                          </a:solidFill>
                          <a:effectLst/>
                          <a:latin typeface="+mj-lt"/>
                        </a:rPr>
                        <a:t>misure di controllo</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mj-lt"/>
                        </a:rPr>
                        <a:t> </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52741">
                <a:tc>
                  <a:txBody>
                    <a:bodyPr/>
                    <a:lstStyle/>
                    <a:p>
                      <a:pPr algn="ctr" fontAlgn="ctr"/>
                      <a:r>
                        <a:rPr lang="it-IT" sz="1000" b="1" i="0" u="none" strike="noStrike">
                          <a:solidFill>
                            <a:srgbClr val="000000"/>
                          </a:solidFill>
                          <a:effectLst/>
                          <a:latin typeface="+mj-lt"/>
                        </a:rPr>
                        <a:t>misure di trasparenza</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mj-lt"/>
                        </a:rPr>
                        <a:t>Trasparenza</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2853">
                <a:tc>
                  <a:txBody>
                    <a:bodyPr/>
                    <a:lstStyle/>
                    <a:p>
                      <a:pPr algn="ctr" fontAlgn="ctr"/>
                      <a:r>
                        <a:rPr lang="it-IT" sz="1000" b="1" i="0" u="none" strike="noStrike">
                          <a:solidFill>
                            <a:srgbClr val="000000"/>
                          </a:solidFill>
                          <a:effectLst/>
                          <a:latin typeface="+mj-lt"/>
                        </a:rPr>
                        <a:t>misure di definizione e promozione dell’etica e di standard di comportamento</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mj-lt"/>
                        </a:rPr>
                        <a:t>Codici di comportamento; patti d'integrità</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2741">
                <a:tc>
                  <a:txBody>
                    <a:bodyPr/>
                    <a:lstStyle/>
                    <a:p>
                      <a:pPr algn="ctr" fontAlgn="ctr"/>
                      <a:r>
                        <a:rPr lang="it-IT" sz="1000" b="1" i="0" u="none" strike="noStrike" dirty="0">
                          <a:solidFill>
                            <a:srgbClr val="000000"/>
                          </a:solidFill>
                          <a:effectLst/>
                          <a:latin typeface="+mj-lt"/>
                        </a:rPr>
                        <a:t>misure di regolamentazione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mj-lt"/>
                        </a:rPr>
                        <a:t> </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03074">
                <a:tc>
                  <a:txBody>
                    <a:bodyPr/>
                    <a:lstStyle/>
                    <a:p>
                      <a:pPr algn="ctr" fontAlgn="ctr"/>
                      <a:r>
                        <a:rPr lang="it-IT" sz="1000" b="1" i="0" u="none" strike="noStrike">
                          <a:solidFill>
                            <a:srgbClr val="000000"/>
                          </a:solidFill>
                          <a:effectLst/>
                          <a:latin typeface="+mj-lt"/>
                        </a:rPr>
                        <a:t>misure di semplificazione dell’organizzazione/riduzione dei livelli/riduzione del numero degli uffici</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mj-lt"/>
                        </a:rPr>
                        <a:t> </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Informatizzazione dei processi; monitoraggio dei termini procedimentali.</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2853">
                <a:tc>
                  <a:txBody>
                    <a:bodyPr/>
                    <a:lstStyle/>
                    <a:p>
                      <a:pPr algn="ctr" fontAlgn="ctr"/>
                      <a:r>
                        <a:rPr lang="it-IT" sz="1000" b="1" i="0" u="none" strike="noStrike" dirty="0">
                          <a:solidFill>
                            <a:srgbClr val="000000"/>
                          </a:solidFill>
                          <a:effectLst/>
                          <a:latin typeface="+mj-lt"/>
                        </a:rPr>
                        <a:t>misure di semplificazione di processi/procedimenti</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mj-lt"/>
                        </a:rPr>
                        <a:t> </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52741">
                <a:tc>
                  <a:txBody>
                    <a:bodyPr/>
                    <a:lstStyle/>
                    <a:p>
                      <a:pPr algn="ctr" fontAlgn="ctr"/>
                      <a:r>
                        <a:rPr lang="it-IT" sz="1000" b="1" i="0" u="none" strike="noStrike">
                          <a:solidFill>
                            <a:srgbClr val="000000"/>
                          </a:solidFill>
                          <a:effectLst/>
                          <a:latin typeface="+mj-lt"/>
                        </a:rPr>
                        <a:t>misure di formazione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mj-lt"/>
                        </a:rPr>
                        <a:t>Formazione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6703">
                <a:tc>
                  <a:txBody>
                    <a:bodyPr/>
                    <a:lstStyle/>
                    <a:p>
                      <a:pPr algn="ctr" fontAlgn="ctr"/>
                      <a:r>
                        <a:rPr lang="it-IT" sz="1000" b="1" i="0" u="none" strike="noStrike" dirty="0">
                          <a:solidFill>
                            <a:srgbClr val="000000"/>
                          </a:solidFill>
                          <a:effectLst/>
                          <a:latin typeface="+mj-lt"/>
                        </a:rPr>
                        <a:t>misure di sensibilizzazione e partecipazione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mj-lt"/>
                        </a:rPr>
                        <a:t>Azioni di sensibilizzazione e rapporto con la società civile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6703">
                <a:tc>
                  <a:txBody>
                    <a:bodyPr/>
                    <a:lstStyle/>
                    <a:p>
                      <a:pPr algn="ctr" fontAlgn="ctr"/>
                      <a:r>
                        <a:rPr lang="it-IT" sz="1000" b="1" i="0" u="none" strike="noStrike" dirty="0">
                          <a:solidFill>
                            <a:srgbClr val="000000"/>
                          </a:solidFill>
                          <a:effectLst/>
                          <a:latin typeface="+mj-lt"/>
                        </a:rPr>
                        <a:t>misure di rotazione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mj-lt"/>
                        </a:rPr>
                        <a:t>Rotazione del personale addetto alle aree a rischio di corruzione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02853">
                <a:tc>
                  <a:txBody>
                    <a:bodyPr/>
                    <a:lstStyle/>
                    <a:p>
                      <a:pPr algn="ctr" fontAlgn="ctr"/>
                      <a:r>
                        <a:rPr lang="it-IT" sz="1000" b="1" i="0" u="none" strike="noStrike" dirty="0">
                          <a:solidFill>
                            <a:srgbClr val="000000"/>
                          </a:solidFill>
                          <a:effectLst/>
                          <a:latin typeface="+mj-lt"/>
                        </a:rPr>
                        <a:t>misure di segnalazione e protezione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mj-lt"/>
                        </a:rPr>
                        <a:t>Tutela del dipendente che effettua segnalazioni di illecito (c.d. whistleblower)</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653851">
                <a:tc>
                  <a:txBody>
                    <a:bodyPr/>
                    <a:lstStyle/>
                    <a:p>
                      <a:pPr algn="ctr" fontAlgn="ctr"/>
                      <a:r>
                        <a:rPr lang="it-IT" sz="1000" b="1" i="0" u="none" strike="noStrike">
                          <a:solidFill>
                            <a:srgbClr val="000000"/>
                          </a:solidFill>
                          <a:effectLst/>
                          <a:latin typeface="+mj-lt"/>
                        </a:rPr>
                        <a:t>misure di disciplina del conflito d'interessi</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it-IT" sz="1000" b="1" i="0" u="none" strike="noStrike" dirty="0">
                          <a:solidFill>
                            <a:srgbClr val="000000"/>
                          </a:solidFill>
                          <a:effectLst/>
                          <a:latin typeface="+mj-lt"/>
                        </a:rPr>
                        <a:t>Astensione in caso di conflitto di interesse; </a:t>
                      </a:r>
                      <a:br>
                        <a:rPr lang="it-IT" sz="1000" b="1" i="0" u="none" strike="noStrike" dirty="0">
                          <a:solidFill>
                            <a:srgbClr val="000000"/>
                          </a:solidFill>
                          <a:effectLst/>
                          <a:latin typeface="+mj-lt"/>
                        </a:rPr>
                      </a:br>
                      <a:r>
                        <a:rPr lang="it-IT" sz="1000" b="1" i="0" u="none" strike="noStrike" dirty="0">
                          <a:solidFill>
                            <a:srgbClr val="000000"/>
                          </a:solidFill>
                          <a:effectLst/>
                          <a:latin typeface="+mj-lt"/>
                        </a:rPr>
                        <a:t>disciplina delle autorizzazioni allo svolgimento di incarichi d’ufficio - attività ed incarichi extra-istituzionali; </a:t>
                      </a:r>
                      <a:br>
                        <a:rPr lang="it-IT" sz="1000" b="1" i="0" u="none" strike="noStrike" dirty="0">
                          <a:solidFill>
                            <a:srgbClr val="000000"/>
                          </a:solidFill>
                          <a:effectLst/>
                          <a:latin typeface="+mj-lt"/>
                        </a:rPr>
                      </a:br>
                      <a:r>
                        <a:rPr lang="it-IT" sz="1000" b="1" i="0" u="none" strike="noStrike" dirty="0">
                          <a:solidFill>
                            <a:srgbClr val="000000"/>
                          </a:solidFill>
                          <a:effectLst/>
                          <a:latin typeface="+mj-lt"/>
                        </a:rPr>
                        <a:t>disciplina del Conferimento di incarichi dirigenziali in caso di particolari attività o incarichi precedenti (pantouflage – revolving doors);</a:t>
                      </a:r>
                      <a:br>
                        <a:rPr lang="it-IT" sz="1000" b="1" i="0" u="none" strike="noStrike" dirty="0">
                          <a:solidFill>
                            <a:srgbClr val="000000"/>
                          </a:solidFill>
                          <a:effectLst/>
                          <a:latin typeface="+mj-lt"/>
                        </a:rPr>
                      </a:br>
                      <a:r>
                        <a:rPr lang="it-IT" sz="1000" b="1" i="0" u="none" strike="noStrike" dirty="0">
                          <a:solidFill>
                            <a:srgbClr val="000000"/>
                          </a:solidFill>
                          <a:effectLst/>
                          <a:latin typeface="+mj-lt"/>
                        </a:rPr>
                        <a:t>disciplina delle incompatibilità specifiche per posizioni dirigenziali; </a:t>
                      </a:r>
                      <a:br>
                        <a:rPr lang="it-IT" sz="1000" b="1" i="0" u="none" strike="noStrike" dirty="0">
                          <a:solidFill>
                            <a:srgbClr val="000000"/>
                          </a:solidFill>
                          <a:effectLst/>
                          <a:latin typeface="+mj-lt"/>
                        </a:rPr>
                      </a:br>
                      <a:r>
                        <a:rPr lang="it-IT" sz="1000" b="1" i="0" u="none" strike="noStrike" dirty="0">
                          <a:solidFill>
                            <a:srgbClr val="000000"/>
                          </a:solidFill>
                          <a:effectLst/>
                          <a:latin typeface="+mj-lt"/>
                        </a:rPr>
                        <a:t>disciplina dell'attività successiva alla cessazione del rapporto di lavoro (pantouflage – revolving doors); </a:t>
                      </a:r>
                      <a:br>
                        <a:rPr lang="it-IT" sz="1000" b="1" i="0" u="none" strike="noStrike" dirty="0">
                          <a:solidFill>
                            <a:srgbClr val="000000"/>
                          </a:solidFill>
                          <a:effectLst/>
                          <a:latin typeface="+mj-lt"/>
                        </a:rPr>
                      </a:br>
                      <a:r>
                        <a:rPr lang="it-IT" sz="1000" b="1" i="0" u="none" strike="noStrike" dirty="0">
                          <a:solidFill>
                            <a:srgbClr val="000000"/>
                          </a:solidFill>
                          <a:effectLst/>
                          <a:latin typeface="+mj-lt"/>
                        </a:rPr>
                        <a:t>disciplina sulla formazione di commissioni, assegnazioni agli uffici, conferimento di incarichi dirigenziali in caso di condanna penale per delitti contro la pubblica amministrazione.</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73405">
                <a:tc>
                  <a:txBody>
                    <a:bodyPr/>
                    <a:lstStyle/>
                    <a:p>
                      <a:pPr algn="ctr" fontAlgn="ctr"/>
                      <a:r>
                        <a:rPr lang="it-IT" sz="1000" b="1" i="0" u="none" strike="noStrike" dirty="0">
                          <a:solidFill>
                            <a:srgbClr val="000000"/>
                          </a:solidFill>
                          <a:effectLst/>
                          <a:latin typeface="+mj-lt"/>
                        </a:rPr>
                        <a:t>misure di regolazione dei rapporti con i rappresentanti di interessi particolari (</a:t>
                      </a:r>
                      <a:r>
                        <a:rPr lang="it-IT" sz="1000" b="1" i="0" u="none" strike="noStrike" dirty="0" err="1">
                          <a:solidFill>
                            <a:srgbClr val="000000"/>
                          </a:solidFill>
                          <a:effectLst/>
                          <a:latin typeface="+mj-lt"/>
                        </a:rPr>
                        <a:t>lobbies</a:t>
                      </a:r>
                      <a:r>
                        <a:rPr lang="it-IT" sz="1000" b="1" i="0" u="none" strike="noStrike" dirty="0">
                          <a:solidFill>
                            <a:srgbClr val="000000"/>
                          </a:solidFill>
                          <a:effectLst/>
                          <a:latin typeface="+mj-lt"/>
                        </a:rPr>
                        <a:t>)</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mj-lt"/>
                        </a:rPr>
                        <a:t> </a:t>
                      </a:r>
                    </a:p>
                  </a:txBody>
                  <a:tcPr marL="2671" marR="2671" marT="26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1000" b="1" i="0" u="none" strike="noStrike" dirty="0">
                          <a:solidFill>
                            <a:srgbClr val="000000"/>
                          </a:solidFill>
                          <a:effectLst/>
                          <a:latin typeface="+mj-lt"/>
                        </a:rPr>
                        <a:t> </a:t>
                      </a:r>
                    </a:p>
                  </a:txBody>
                  <a:tcPr marL="2671" marR="2671" marT="267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491197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olo 4"/>
          <p:cNvSpPr>
            <a:spLocks noGrp="1"/>
          </p:cNvSpPr>
          <p:nvPr>
            <p:ph type="title"/>
          </p:nvPr>
        </p:nvSpPr>
        <p:spPr>
          <a:xfrm>
            <a:off x="1259457" y="1043796"/>
            <a:ext cx="6780362" cy="1262445"/>
          </a:xfrm>
        </p:spPr>
        <p:txBody>
          <a:bodyPr>
            <a:normAutofit/>
          </a:bodyPr>
          <a:lstStyle/>
          <a:p>
            <a:pPr algn="ctr"/>
            <a:r>
              <a:rPr lang="it-IT" sz="4000" b="1" dirty="0">
                <a:solidFill>
                  <a:schemeClr val="accent5">
                    <a:lumMod val="75000"/>
                  </a:schemeClr>
                </a:solidFill>
                <a:latin typeface="+mn-lt"/>
              </a:rPr>
              <a:t>Step 4: Risk Treatment</a:t>
            </a:r>
            <a:endParaRPr lang="it-IT" sz="4000" dirty="0">
              <a:solidFill>
                <a:srgbClr val="002060"/>
              </a:solidFill>
              <a:latin typeface="+mn-lt"/>
            </a:endParaRPr>
          </a:p>
        </p:txBody>
      </p:sp>
      <p:sp>
        <p:nvSpPr>
          <p:cNvPr id="6" name="Segnaposto contenuto 5"/>
          <p:cNvSpPr>
            <a:spLocks noGrp="1"/>
          </p:cNvSpPr>
          <p:nvPr>
            <p:ph idx="1"/>
          </p:nvPr>
        </p:nvSpPr>
        <p:spPr>
          <a:xfrm>
            <a:off x="626301" y="2306241"/>
            <a:ext cx="7791189" cy="3507963"/>
          </a:xfrm>
        </p:spPr>
        <p:txBody>
          <a:bodyPr rtlCol="0">
            <a:normAutofit fontScale="92500"/>
          </a:bodyPr>
          <a:lstStyle/>
          <a:p>
            <a:pPr marL="0" indent="0">
              <a:buNone/>
              <a:defRPr/>
            </a:pPr>
            <a:r>
              <a:rPr lang="en-US" b="1" dirty="0"/>
              <a:t>Planning:</a:t>
            </a:r>
            <a:br>
              <a:rPr lang="en-US" sz="1800" dirty="0"/>
            </a:br>
            <a:r>
              <a:rPr lang="en-US" dirty="0"/>
              <a:t>For each of the specific measures identified it is necessary to indicate:</a:t>
            </a:r>
          </a:p>
          <a:p>
            <a:pPr marL="514350" indent="0">
              <a:buNone/>
              <a:defRPr/>
            </a:pPr>
            <a:r>
              <a:rPr lang="en-US" dirty="0"/>
              <a:t>1. the current status of implementation;</a:t>
            </a:r>
            <a:br>
              <a:rPr lang="en-US" dirty="0"/>
            </a:br>
            <a:r>
              <a:rPr lang="en-US" dirty="0"/>
              <a:t>2. the implementation phases and times;</a:t>
            </a:r>
            <a:br>
              <a:rPr lang="en-US" dirty="0"/>
            </a:br>
            <a:r>
              <a:rPr lang="en-US" dirty="0"/>
              <a:t>3. the implementation indicators;</a:t>
            </a:r>
            <a:br>
              <a:rPr lang="en-US" dirty="0"/>
            </a:br>
            <a:r>
              <a:rPr lang="en-US" dirty="0"/>
              <a:t>4. the subjects responsible for the implementation.</a:t>
            </a:r>
            <a:endParaRPr lang="en-US" sz="1800" dirty="0"/>
          </a:p>
          <a:p>
            <a:pPr marL="514350" indent="-514350">
              <a:buNone/>
              <a:defRPr/>
            </a:pPr>
            <a:r>
              <a:rPr lang="en-US" dirty="0"/>
              <a:t>These objectives must be linked to the Performance Plan</a:t>
            </a:r>
            <a:endParaRPr lang="it-IT" sz="1800" dirty="0">
              <a:solidFill>
                <a:srgbClr val="002060"/>
              </a:solidFill>
              <a:latin typeface="Garamond" panose="02020404030301010803" pitchFamily="18" charset="0"/>
            </a:endParaRPr>
          </a:p>
          <a:p>
            <a:pPr marL="0" indent="0" algn="just">
              <a:buNone/>
              <a:defRPr/>
            </a:pPr>
            <a:endParaRPr lang="it-IT" sz="1800" dirty="0">
              <a:solidFill>
                <a:srgbClr val="002060"/>
              </a:solidFill>
              <a:latin typeface="Garamond" panose="02020404030301010803" pitchFamily="18" charset="0"/>
            </a:endParaRPr>
          </a:p>
          <a:p>
            <a:pPr marL="0" indent="0" algn="just">
              <a:buNone/>
              <a:defRPr/>
            </a:pPr>
            <a:endParaRPr lang="it-IT" sz="1800" u="sng" dirty="0">
              <a:solidFill>
                <a:srgbClr val="002060"/>
              </a:solidFill>
              <a:latin typeface="Garamond" panose="02020404030301010803" pitchFamily="18" charset="0"/>
            </a:endParaRPr>
          </a:p>
          <a:p>
            <a:pPr marL="0" indent="0" algn="just">
              <a:buNone/>
              <a:defRPr/>
            </a:pPr>
            <a:endParaRPr lang="it-IT" sz="1800" u="sng" dirty="0">
              <a:solidFill>
                <a:srgbClr val="002060"/>
              </a:solidFill>
              <a:latin typeface="Garamond" panose="02020404030301010803" pitchFamily="18" charset="0"/>
            </a:endParaRPr>
          </a:p>
          <a:p>
            <a:pPr marL="0" indent="0" algn="just">
              <a:buNone/>
              <a:defRPr/>
            </a:pPr>
            <a:endParaRPr lang="it-IT" sz="1800" dirty="0">
              <a:solidFill>
                <a:srgbClr val="002060"/>
              </a:solidFill>
              <a:latin typeface="Garamond" panose="02020404030301010803" pitchFamily="18" charset="0"/>
            </a:endParaRPr>
          </a:p>
        </p:txBody>
      </p:sp>
    </p:spTree>
    <p:extLst>
      <p:ext uri="{BB962C8B-B14F-4D97-AF65-F5344CB8AC3E}">
        <p14:creationId xmlns:p14="http://schemas.microsoft.com/office/powerpoint/2010/main" val="2582046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01366" y="1863328"/>
            <a:ext cx="6172200" cy="3394472"/>
          </a:xfrm>
        </p:spPr>
        <p:txBody>
          <a:bodyPr rtlCol="0">
            <a:noAutofit/>
          </a:bodyPr>
          <a:lstStyle/>
          <a:p>
            <a:pPr marL="0" indent="0" algn="ctr">
              <a:buNone/>
              <a:tabLst>
                <a:tab pos="270272" algn="l"/>
              </a:tabLst>
              <a:defRPr/>
            </a:pPr>
            <a:r>
              <a:rPr lang="it-IT" sz="1800" dirty="0">
                <a:solidFill>
                  <a:schemeClr val="tx2">
                    <a:lumMod val="60000"/>
                    <a:lumOff val="40000"/>
                  </a:schemeClr>
                </a:solidFill>
                <a:latin typeface="Garamond" panose="02020404030301010803" pitchFamily="18" charset="0"/>
              </a:rPr>
              <a:t>	</a:t>
            </a:r>
          </a:p>
          <a:p>
            <a:pPr marL="0" indent="0" algn="ctr">
              <a:spcBef>
                <a:spcPts val="0"/>
              </a:spcBef>
              <a:buNone/>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spcBef>
                <a:spcPts val="0"/>
              </a:spcBef>
              <a:buNone/>
              <a:tabLst>
                <a:tab pos="270272" algn="l"/>
              </a:tabLst>
              <a:defRPr/>
            </a:pPr>
            <a:r>
              <a:rPr lang="it-IT" sz="1800" dirty="0">
                <a:solidFill>
                  <a:schemeClr val="tx2">
                    <a:lumMod val="60000"/>
                    <a:lumOff val="40000"/>
                  </a:schemeClr>
                </a:solidFill>
                <a:latin typeface="Garamond" panose="02020404030301010803" pitchFamily="18" charset="0"/>
              </a:rPr>
              <a:t>				  </a:t>
            </a:r>
          </a:p>
          <a:p>
            <a:pPr marL="385763" indent="-385763" algn="ctr">
              <a:buFont typeface="Arial" panose="020B0604020202020204" pitchFamily="34" charset="0"/>
              <a:buAutoNum type="alphaLcParenR"/>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buNone/>
              <a:tabLst>
                <a:tab pos="270272" algn="l"/>
              </a:tabLst>
              <a:defRPr/>
            </a:pPr>
            <a:endParaRPr lang="it-IT" sz="1800" dirty="0">
              <a:solidFill>
                <a:schemeClr val="tx2">
                  <a:lumMod val="60000"/>
                  <a:lumOff val="40000"/>
                </a:schemeClr>
              </a:solidFill>
              <a:latin typeface="Garamond" panose="02020404030301010803" pitchFamily="18" charset="0"/>
            </a:endParaRPr>
          </a:p>
          <a:p>
            <a:pPr marL="0" indent="0" algn="ctr">
              <a:buNone/>
              <a:tabLst>
                <a:tab pos="270272" algn="l"/>
              </a:tabLst>
              <a:defRPr/>
            </a:pPr>
            <a:endParaRPr lang="it-IT" sz="1800" dirty="0">
              <a:latin typeface="Garamond" panose="02020404030301010803" pitchFamily="18" charset="0"/>
            </a:endParaRPr>
          </a:p>
        </p:txBody>
      </p:sp>
      <p:sp>
        <p:nvSpPr>
          <p:cNvPr id="123907" name="CasellaDiTesto 7"/>
          <p:cNvSpPr txBox="1">
            <a:spLocks noChangeArrowheads="1"/>
          </p:cNvSpPr>
          <p:nvPr/>
        </p:nvSpPr>
        <p:spPr bwMode="auto">
          <a:xfrm>
            <a:off x="168439" y="1691283"/>
            <a:ext cx="217884" cy="3475434"/>
          </a:xfrm>
          <a:prstGeom prst="rect">
            <a:avLst/>
          </a:prstGeom>
          <a:noFill/>
          <a:ln w="9525">
            <a:noFill/>
            <a:miter lim="800000"/>
            <a:headEnd/>
            <a:tailEnd/>
          </a:ln>
        </p:spPr>
        <p:txBody>
          <a:bodyPr/>
          <a:lstStyle/>
          <a:p>
            <a:r>
              <a:rPr lang="it-IT" dirty="0">
                <a:solidFill>
                  <a:srgbClr val="002060"/>
                </a:solidFill>
                <a:latin typeface="Garamond" pitchFamily="18" charset="0"/>
              </a:rPr>
              <a:t>Prog.ne</a:t>
            </a:r>
          </a:p>
          <a:p>
            <a:endParaRPr lang="it-IT" dirty="0">
              <a:solidFill>
                <a:srgbClr val="002060"/>
              </a:solidFill>
              <a:latin typeface="Garamond" pitchFamily="18" charset="0"/>
            </a:endParaRPr>
          </a:p>
          <a:p>
            <a:r>
              <a:rPr lang="it-IT" dirty="0">
                <a:solidFill>
                  <a:srgbClr val="002060"/>
                </a:solidFill>
                <a:latin typeface="Garamond" pitchFamily="18" charset="0"/>
              </a:rPr>
              <a:t>Misure </a:t>
            </a:r>
          </a:p>
          <a:p>
            <a:r>
              <a:rPr lang="it-IT" dirty="0">
                <a:solidFill>
                  <a:srgbClr val="002060"/>
                </a:solidFill>
                <a:latin typeface="Garamond" pitchFamily="18" charset="0"/>
              </a:rPr>
              <a:t> </a:t>
            </a:r>
          </a:p>
        </p:txBody>
      </p:sp>
      <p:graphicFrame>
        <p:nvGraphicFramePr>
          <p:cNvPr id="10" name="Segnaposto contenuto 3"/>
          <p:cNvGraphicFramePr>
            <a:graphicFrameLocks/>
          </p:cNvGraphicFramePr>
          <p:nvPr>
            <p:extLst>
              <p:ext uri="{D42A27DB-BD31-4B8C-83A1-F6EECF244321}">
                <p14:modId xmlns:p14="http://schemas.microsoft.com/office/powerpoint/2010/main" val="35443832"/>
              </p:ext>
            </p:extLst>
          </p:nvPr>
        </p:nvGraphicFramePr>
        <p:xfrm>
          <a:off x="651353" y="776614"/>
          <a:ext cx="8324206" cy="5951540"/>
        </p:xfrm>
        <a:graphic>
          <a:graphicData uri="http://schemas.openxmlformats.org/drawingml/2006/table">
            <a:tbl>
              <a:tblPr/>
              <a:tblGrid>
                <a:gridCol w="1612863">
                  <a:extLst>
                    <a:ext uri="{9D8B030D-6E8A-4147-A177-3AD203B41FA5}">
                      <a16:colId xmlns:a16="http://schemas.microsoft.com/office/drawing/2014/main" val="20000"/>
                    </a:ext>
                  </a:extLst>
                </a:gridCol>
                <a:gridCol w="1159247">
                  <a:extLst>
                    <a:ext uri="{9D8B030D-6E8A-4147-A177-3AD203B41FA5}">
                      <a16:colId xmlns:a16="http://schemas.microsoft.com/office/drawing/2014/main" val="20001"/>
                    </a:ext>
                  </a:extLst>
                </a:gridCol>
                <a:gridCol w="1159247">
                  <a:extLst>
                    <a:ext uri="{9D8B030D-6E8A-4147-A177-3AD203B41FA5}">
                      <a16:colId xmlns:a16="http://schemas.microsoft.com/office/drawing/2014/main" val="20002"/>
                    </a:ext>
                  </a:extLst>
                </a:gridCol>
                <a:gridCol w="1159247">
                  <a:extLst>
                    <a:ext uri="{9D8B030D-6E8A-4147-A177-3AD203B41FA5}">
                      <a16:colId xmlns:a16="http://schemas.microsoft.com/office/drawing/2014/main" val="20003"/>
                    </a:ext>
                  </a:extLst>
                </a:gridCol>
                <a:gridCol w="888335">
                  <a:extLst>
                    <a:ext uri="{9D8B030D-6E8A-4147-A177-3AD203B41FA5}">
                      <a16:colId xmlns:a16="http://schemas.microsoft.com/office/drawing/2014/main" val="20004"/>
                    </a:ext>
                  </a:extLst>
                </a:gridCol>
                <a:gridCol w="787530">
                  <a:extLst>
                    <a:ext uri="{9D8B030D-6E8A-4147-A177-3AD203B41FA5}">
                      <a16:colId xmlns:a16="http://schemas.microsoft.com/office/drawing/2014/main" val="20005"/>
                    </a:ext>
                  </a:extLst>
                </a:gridCol>
                <a:gridCol w="789107">
                  <a:extLst>
                    <a:ext uri="{9D8B030D-6E8A-4147-A177-3AD203B41FA5}">
                      <a16:colId xmlns:a16="http://schemas.microsoft.com/office/drawing/2014/main" val="20006"/>
                    </a:ext>
                  </a:extLst>
                </a:gridCol>
                <a:gridCol w="768630">
                  <a:extLst>
                    <a:ext uri="{9D8B030D-6E8A-4147-A177-3AD203B41FA5}">
                      <a16:colId xmlns:a16="http://schemas.microsoft.com/office/drawing/2014/main" val="20007"/>
                    </a:ext>
                  </a:extLst>
                </a:gridCol>
              </a:tblGrid>
              <a:tr h="153042">
                <a:tc>
                  <a:txBody>
                    <a:bodyPr/>
                    <a:lstStyle/>
                    <a:p>
                      <a:pPr algn="ctr" fontAlgn="ctr"/>
                      <a:r>
                        <a:rPr lang="it-IT" sz="1000" b="1" i="0" u="none" strike="noStrike" dirty="0">
                          <a:solidFill>
                            <a:srgbClr val="FFFFFF"/>
                          </a:solidFill>
                          <a:effectLst/>
                          <a:latin typeface="Garamond" panose="02020404030301010803" pitchFamily="18" charset="0"/>
                        </a:rPr>
                        <a:t> </a:t>
                      </a:r>
                    </a:p>
                  </a:txBody>
                  <a:tcPr marL="1985" marR="1985" marT="1985" marB="0" anchor="ctr">
                    <a:lnL>
                      <a:noFill/>
                    </a:lnL>
                    <a:lnR>
                      <a:noFill/>
                    </a:lnR>
                    <a:lnT>
                      <a:noFill/>
                    </a:lnT>
                    <a:lnB w="12700" cap="flat" cmpd="sng" algn="ctr">
                      <a:solidFill>
                        <a:srgbClr val="C00000"/>
                      </a:solidFill>
                      <a:prstDash val="solid"/>
                      <a:round/>
                      <a:headEnd type="none" w="med" len="med"/>
                      <a:tailEnd type="none" w="med" len="med"/>
                    </a:lnB>
                    <a:solidFill>
                      <a:srgbClr val="333399"/>
                    </a:solidFill>
                  </a:tcPr>
                </a:tc>
                <a:tc>
                  <a:txBody>
                    <a:bodyPr/>
                    <a:lstStyle/>
                    <a:p>
                      <a:pPr algn="l" fontAlgn="b"/>
                      <a:r>
                        <a:rPr lang="it-IT" sz="1000" b="1" i="0" u="none" strike="noStrike" dirty="0">
                          <a:solidFill>
                            <a:srgbClr val="000000"/>
                          </a:solidFill>
                          <a:effectLst/>
                          <a:latin typeface="Garamond" panose="02020404030301010803" pitchFamily="18" charset="0"/>
                        </a:rPr>
                        <a:t> </a:t>
                      </a:r>
                    </a:p>
                  </a:txBody>
                  <a:tcPr marL="1985" marR="1985" marT="1985" marB="0" anchor="b">
                    <a:lnL>
                      <a:noFill/>
                    </a:lnL>
                    <a:lnR w="6350" cap="flat" cmpd="sng" algn="ctr">
                      <a:solidFill>
                        <a:srgbClr val="000000"/>
                      </a:solidFill>
                      <a:prstDash val="solid"/>
                      <a:round/>
                      <a:headEnd type="none" w="med" len="med"/>
                      <a:tailEnd type="none" w="med" len="med"/>
                    </a:lnR>
                    <a:lnT>
                      <a:noFill/>
                    </a:lnT>
                    <a:lnB w="12700" cap="flat" cmpd="sng" algn="ctr">
                      <a:solidFill>
                        <a:srgbClr val="C00000"/>
                      </a:solidFill>
                      <a:prstDash val="solid"/>
                      <a:round/>
                      <a:headEnd type="none" w="med" len="med"/>
                      <a:tailEnd type="none" w="med" len="med"/>
                    </a:lnB>
                    <a:solidFill>
                      <a:srgbClr val="C00000"/>
                    </a:solidFill>
                  </a:tcPr>
                </a:tc>
                <a:tc gridSpan="2">
                  <a:txBody>
                    <a:bodyPr/>
                    <a:lstStyle/>
                    <a:p>
                      <a:pPr algn="ctr" fontAlgn="ctr"/>
                      <a:r>
                        <a:rPr lang="it-IT" sz="1000" b="1" i="0" u="none" strike="noStrike" dirty="0">
                          <a:solidFill>
                            <a:srgbClr val="FFFFFF"/>
                          </a:solidFill>
                          <a:effectLst/>
                          <a:latin typeface="Garamond" panose="02020404030301010803" pitchFamily="18" charset="0"/>
                        </a:rPr>
                        <a:t>MISURE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4F81BD"/>
                    </a:solidFill>
                  </a:tcPr>
                </a:tc>
                <a:tc hMerge="1">
                  <a:txBody>
                    <a:bodyPr/>
                    <a:lstStyle/>
                    <a:p>
                      <a:pPr algn="ctr" fontAlgn="ctr"/>
                      <a:endParaRPr lang="it-IT" sz="1100" b="1" i="0" u="none" strike="noStrike" dirty="0">
                        <a:solidFill>
                          <a:srgbClr val="FFFFFF"/>
                        </a:solidFill>
                        <a:effectLst/>
                        <a:latin typeface="Garamond" panose="02020404030301010803" pitchFamily="18" charset="0"/>
                      </a:endParaRPr>
                    </a:p>
                  </a:txBody>
                  <a:tcPr marL="2647" marR="2647" marT="26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4F81BD"/>
                    </a:solidFill>
                  </a:tcPr>
                </a:tc>
                <a:tc gridSpan="4">
                  <a:txBody>
                    <a:bodyPr/>
                    <a:lstStyle/>
                    <a:p>
                      <a:pPr algn="ctr" fontAlgn="ctr"/>
                      <a:r>
                        <a:rPr lang="it-IT" sz="1000" b="1" i="0" u="none" strike="noStrike">
                          <a:solidFill>
                            <a:srgbClr val="FFFFFF"/>
                          </a:solidFill>
                          <a:effectLst/>
                          <a:latin typeface="Garamond" panose="02020404030301010803" pitchFamily="18" charset="0"/>
                        </a:rPr>
                        <a:t>PROGRAMMAZIONE</a:t>
                      </a:r>
                    </a:p>
                  </a:txBody>
                  <a:tcPr marL="1985" marR="1985" marT="198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C00000"/>
                      </a:solidFill>
                      <a:prstDash val="solid"/>
                      <a:round/>
                      <a:headEnd type="none" w="med" len="med"/>
                      <a:tailEnd type="none" w="med" len="med"/>
                    </a:lnB>
                    <a:solidFill>
                      <a:srgbClr val="DA9694"/>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153042">
                <a:tc rowSpan="2">
                  <a:txBody>
                    <a:bodyPr/>
                    <a:lstStyle/>
                    <a:p>
                      <a:pPr algn="ctr" fontAlgn="ctr"/>
                      <a:r>
                        <a:rPr lang="it-IT" sz="1000" b="1" i="0" u="none" strike="noStrike">
                          <a:solidFill>
                            <a:srgbClr val="000000"/>
                          </a:solidFill>
                          <a:effectLst/>
                          <a:latin typeface="Garamond" panose="02020404030301010803" pitchFamily="18" charset="0"/>
                        </a:rPr>
                        <a:t>DESCRIZIONE  AZIONE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it-IT" sz="1000" b="1" i="0" u="none" strike="noStrike">
                          <a:solidFill>
                            <a:srgbClr val="000000"/>
                          </a:solidFill>
                          <a:effectLst/>
                          <a:latin typeface="Garamond" panose="02020404030301010803" pitchFamily="18" charset="0"/>
                        </a:rPr>
                        <a:t>DESCRIZIONE DEL COMPORTAMENTO A RISCHIO CORRUZIONE</a:t>
                      </a:r>
                      <a:br>
                        <a:rPr lang="it-IT" sz="1000" b="1" i="0" u="none" strike="noStrike">
                          <a:solidFill>
                            <a:srgbClr val="000000"/>
                          </a:solidFill>
                          <a:effectLst/>
                          <a:latin typeface="Garamond" panose="02020404030301010803" pitchFamily="18" charset="0"/>
                        </a:rPr>
                      </a:br>
                      <a:r>
                        <a:rPr lang="it-IT" sz="1000" b="1" i="0" u="none" strike="noStrike">
                          <a:solidFill>
                            <a:srgbClr val="000000"/>
                          </a:solidFill>
                          <a:effectLst/>
                          <a:latin typeface="Garamond" panose="02020404030301010803" pitchFamily="18" charset="0"/>
                        </a:rPr>
                        <a:t>(EVENTO a RISCHIO)</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it-IT" sz="1000" b="1" i="0" u="none" strike="noStrike">
                          <a:solidFill>
                            <a:srgbClr val="000000"/>
                          </a:solidFill>
                          <a:effectLst/>
                          <a:latin typeface="Garamond" panose="02020404030301010803" pitchFamily="18" charset="0"/>
                        </a:rPr>
                        <a:t>CATEGORIA DI EVENTO RISCHIOSO</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it-IT" sz="1000" b="1" i="0" u="none" strike="noStrike" dirty="0">
                          <a:solidFill>
                            <a:srgbClr val="000000"/>
                          </a:solidFill>
                          <a:effectLst/>
                          <a:latin typeface="Garamond" panose="02020404030301010803" pitchFamily="18" charset="0"/>
                        </a:rPr>
                        <a:t>MISURE SPECIFICHE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 </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 </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 </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 </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06444">
                <a:tc vMerge="1">
                  <a:txBody>
                    <a:bodyPr/>
                    <a:lstStyle/>
                    <a:p>
                      <a:endParaRPr lang="it-IT"/>
                    </a:p>
                  </a:txBody>
                  <a:tcPr/>
                </a:tc>
                <a:tc vMerge="1">
                  <a:txBody>
                    <a:bodyPr/>
                    <a:lstStyle/>
                    <a:p>
                      <a:endParaRPr lang="it-IT"/>
                    </a:p>
                  </a:txBody>
                  <a:tcPr/>
                </a:tc>
                <a:tc vMerge="1">
                  <a:txBody>
                    <a:bodyPr/>
                    <a:lstStyle/>
                    <a:p>
                      <a:endParaRPr lang="it-IT"/>
                    </a:p>
                  </a:txBody>
                  <a:tcPr/>
                </a:tc>
                <a:tc vMerge="1">
                  <a:txBody>
                    <a:bodyPr/>
                    <a:lstStyle/>
                    <a:p>
                      <a:endParaRPr lang="it-IT"/>
                    </a:p>
                  </a:txBody>
                  <a:tcPr/>
                </a:tc>
                <a:tc>
                  <a:txBody>
                    <a:bodyPr/>
                    <a:lstStyle/>
                    <a:p>
                      <a:pPr algn="ctr" fontAlgn="ctr"/>
                      <a:r>
                        <a:rPr lang="it-IT" sz="1000" b="1" i="0" u="none" strike="noStrike">
                          <a:solidFill>
                            <a:srgbClr val="000000"/>
                          </a:solidFill>
                          <a:effectLst/>
                          <a:latin typeface="Garamond" panose="02020404030301010803" pitchFamily="18" charset="0"/>
                        </a:rPr>
                        <a:t>STATO DI ATTUAZIONE (in attuazione, da attuare)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FASI E TEMPI DI ATTUAZIONE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INDICATORI DI ATTUAZIONE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SOGGETTO RESPONSABILE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2"/>
                  </a:ext>
                </a:extLst>
              </a:tr>
              <a:tr h="2419153">
                <a:tc>
                  <a:txBody>
                    <a:bodyPr/>
                    <a:lstStyle/>
                    <a:p>
                      <a:pPr algn="l" fontAlgn="ctr"/>
                      <a:r>
                        <a:rPr lang="it-IT" sz="1000" b="1" i="0" u="none" strike="noStrike" dirty="0">
                          <a:solidFill>
                            <a:srgbClr val="000000"/>
                          </a:solidFill>
                          <a:effectLst/>
                          <a:latin typeface="Garamond" panose="02020404030301010803" pitchFamily="18" charset="0"/>
                        </a:rPr>
                        <a:t>Eventuale acquisizione dell'ulteriore documentazione utile per lo svolgimento dell’incarico da parte dei dirigenti ispettori al di fuori dell'accesso ispettivo tramite corrispondenza con il soggetto ispezionato curata dagli stessi ispettori, fornendo evidenza dell'inoltro di tale corrispondenza alla segreteria dell’ufficio ispettivo tramite assegnazione del protocollo in visione. </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panose="02020404030301010803" pitchFamily="18" charset="0"/>
                        </a:rPr>
                        <a:t>Omessa acquisizione, in sede, di tutti gli eventuali ulteriori elementi conoscitivi e documentali utili alla conduzione degli accertamenti</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panose="02020404030301010803" pitchFamily="18" charset="0"/>
                        </a:rPr>
                        <a:t>Manipolazione o utilizzo improprio delle informazioni o della documentazione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panose="02020404030301010803" pitchFamily="18" charset="0"/>
                        </a:rPr>
                        <a:t>Svolgimento dell'istruttoria in sede a cura di due dirigenti ispettori e verifica finale della relazione ispettiva a cura del dirigente dell'UIS prima dell'inoltro al Consiglio  - Utilizzo gestionale dell'Ufficio per il monitoraggio dell'iter delle attività ispettive </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In attuazione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Prima fase marzo/ottobre 2015  adozione a fini interni e test Linee guida - Seconda fase novembre/dicembre 2015: approvazione e adozione definitiva Linee guida</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Compresenza dei rappresentanti del team ispettivo</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Dirigente GENERALE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68079">
                <a:tc>
                  <a:txBody>
                    <a:bodyPr/>
                    <a:lstStyle/>
                    <a:p>
                      <a:pPr algn="l" fontAlgn="ctr"/>
                      <a:r>
                        <a:rPr lang="it-IT" sz="1000" b="1" i="0" u="none" strike="noStrike">
                          <a:solidFill>
                            <a:srgbClr val="000000"/>
                          </a:solidFill>
                          <a:effectLst/>
                          <a:latin typeface="Garamond" panose="02020404030301010803" pitchFamily="18" charset="0"/>
                        </a:rPr>
                        <a:t>Analisi/Valutazione degli elementi informativo-documentali acquisiti sulla fattispecie e redazione della relazione ispettiva</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Carente/inadeguata valutazione degli elementi informativo-documentali acquisiti sulla fattispecie e ricostruzione infedele ed inappropriata della stessa; valutazioni istruttorie arbitrarie e non basate su elementi oggettivi/obiettivi</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Uso improprio o distorto della discrezionalità</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panose="02020404030301010803" pitchFamily="18" charset="0"/>
                        </a:rPr>
                        <a:t>Regolamentazione delle attività a mezzo delle linee guida per lo svolgimento delle ispezioni e redazione della relazione ispettiva a cura di due dirigenti ispettori; valutazione finale della relazione da parte del dirigente dell'UIS prima dell'inoltro al Consiglio</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panose="02020404030301010803" pitchFamily="18" charset="0"/>
                        </a:rPr>
                        <a:t>In attuazione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Prima fase marzo/ottobre 2015  adozione a fini interni e test Linee guida - Seconda fase novembre/dicembre 2015: approvazione e adozione definitiva Linee guida</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a:solidFill>
                            <a:srgbClr val="000000"/>
                          </a:solidFill>
                          <a:effectLst/>
                          <a:latin typeface="Garamond" panose="02020404030301010803" pitchFamily="18" charset="0"/>
                        </a:rPr>
                        <a:t>Firma congiunta ispettori e visto del Dirigente UIS sulla relazione ispettiva</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000" b="1" i="0" u="none" strike="noStrike" dirty="0">
                          <a:solidFill>
                            <a:srgbClr val="000000"/>
                          </a:solidFill>
                          <a:effectLst/>
                          <a:latin typeface="Garamond" panose="02020404030301010803" pitchFamily="18" charset="0"/>
                        </a:rPr>
                        <a:t>Dirigente GENERALE</a:t>
                      </a:r>
                    </a:p>
                  </a:txBody>
                  <a:tcPr marL="1985" marR="1985" marT="19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85724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olo 4"/>
          <p:cNvSpPr>
            <a:spLocks noGrp="1"/>
          </p:cNvSpPr>
          <p:nvPr>
            <p:ph type="title"/>
          </p:nvPr>
        </p:nvSpPr>
        <p:spPr>
          <a:xfrm>
            <a:off x="1491544" y="926928"/>
            <a:ext cx="6737230" cy="960610"/>
          </a:xfrm>
        </p:spPr>
        <p:txBody>
          <a:bodyPr>
            <a:normAutofit/>
          </a:bodyPr>
          <a:lstStyle/>
          <a:p>
            <a:pPr algn="ctr"/>
            <a:r>
              <a:rPr lang="it-IT" sz="4000" b="1" dirty="0">
                <a:solidFill>
                  <a:schemeClr val="accent5">
                    <a:lumMod val="75000"/>
                  </a:schemeClr>
                </a:solidFill>
                <a:latin typeface="+mn-lt"/>
              </a:rPr>
              <a:t>Monitoring</a:t>
            </a:r>
          </a:p>
        </p:txBody>
      </p:sp>
      <p:sp>
        <p:nvSpPr>
          <p:cNvPr id="6" name="Segnaposto contenuto 5"/>
          <p:cNvSpPr>
            <a:spLocks noGrp="1"/>
          </p:cNvSpPr>
          <p:nvPr>
            <p:ph idx="1"/>
          </p:nvPr>
        </p:nvSpPr>
        <p:spPr>
          <a:xfrm>
            <a:off x="676405" y="2029216"/>
            <a:ext cx="7552369" cy="3757809"/>
          </a:xfrm>
        </p:spPr>
        <p:txBody>
          <a:bodyPr rtlCol="0">
            <a:normAutofit fontScale="25000" lnSpcReduction="20000"/>
          </a:bodyPr>
          <a:lstStyle/>
          <a:p>
            <a:pPr marL="0" indent="0" algn="just">
              <a:buNone/>
              <a:defRPr/>
            </a:pPr>
            <a:r>
              <a:rPr lang="en-US" sz="8000" dirty="0"/>
              <a:t>Monitoring involves understanding the impact of the control mechanisms developed on the identified risks.</a:t>
            </a:r>
          </a:p>
          <a:p>
            <a:pPr marL="0" indent="0" algn="just">
              <a:buNone/>
              <a:defRPr/>
            </a:pPr>
            <a:r>
              <a:rPr lang="en-US" sz="8000" dirty="0"/>
              <a:t>Periodic monitoring must not be limited to the check on the correct implementation of a measure within the pre-established time frame.</a:t>
            </a:r>
          </a:p>
          <a:p>
            <a:pPr marL="0" indent="0" algn="just">
              <a:buNone/>
              <a:defRPr/>
            </a:pPr>
            <a:br>
              <a:rPr lang="en-US" sz="8000" dirty="0"/>
            </a:br>
            <a:r>
              <a:rPr lang="en-US" sz="8000" dirty="0"/>
              <a:t>1. recognition of all the specific measures indicated by the offices, in order to correct any inconsistencies in the application of some measures;</a:t>
            </a:r>
          </a:p>
          <a:p>
            <a:pPr marL="0" indent="0" algn="just">
              <a:buNone/>
              <a:defRPr/>
            </a:pPr>
            <a:r>
              <a:rPr lang="en-US" sz="8000" dirty="0"/>
              <a:t>2. identification for each mitigating measures in the matrix of the implementation indicator and the status of implementation according to schedule.</a:t>
            </a:r>
            <a:endParaRPr lang="it-IT" sz="8000" dirty="0">
              <a:solidFill>
                <a:srgbClr val="002060"/>
              </a:solidFill>
            </a:endParaRPr>
          </a:p>
          <a:p>
            <a:pPr marL="0" indent="0" algn="just">
              <a:buNone/>
              <a:defRPr/>
            </a:pPr>
            <a:br>
              <a:rPr lang="en-US" sz="8000" dirty="0"/>
            </a:br>
            <a:r>
              <a:rPr lang="en-US" sz="8000" dirty="0"/>
              <a:t>3. reformulation of implementation indicators, in order to make them more consistent with the used methodology.</a:t>
            </a:r>
            <a:br>
              <a:rPr lang="en-US" sz="8000" dirty="0"/>
            </a:br>
            <a:endParaRPr lang="it-IT" sz="1500" dirty="0">
              <a:solidFill>
                <a:srgbClr val="002060"/>
              </a:solidFill>
              <a:latin typeface="Garamond" panose="02020404030301010803" pitchFamily="18" charset="0"/>
            </a:endParaRPr>
          </a:p>
        </p:txBody>
      </p:sp>
    </p:spTree>
    <p:extLst>
      <p:ext uri="{BB962C8B-B14F-4D97-AF65-F5344CB8AC3E}">
        <p14:creationId xmlns:p14="http://schemas.microsoft.com/office/powerpoint/2010/main" val="4216714206"/>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6854</TotalTime>
  <Words>1714</Words>
  <Application>Microsoft Office PowerPoint</Application>
  <PresentationFormat>On-screen Show (4:3)</PresentationFormat>
  <Paragraphs>259</Paragraphs>
  <Slides>21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Bell MT</vt:lpstr>
      <vt:lpstr>Calibri</vt:lpstr>
      <vt:lpstr>Calibri Light</vt:lpstr>
      <vt:lpstr>Garamond</vt:lpstr>
      <vt:lpstr>Times New Roman</vt:lpstr>
      <vt:lpstr>Wingdings</vt:lpstr>
      <vt:lpstr>Tema di Office</vt:lpstr>
      <vt:lpstr>Risk Assessment in  The Italian System for the Prevention of Corruption     Laura Valli ANAC </vt:lpstr>
      <vt:lpstr>The Anticorruption Law No 190/2012</vt:lpstr>
      <vt:lpstr>ANAC’s Mandate  </vt:lpstr>
      <vt:lpstr>ANAC’s Functions</vt:lpstr>
      <vt:lpstr>The «cascade model»</vt:lpstr>
      <vt:lpstr>The Three-Year National Anticorruption Plan (PNA)</vt:lpstr>
      <vt:lpstr>The Three-Year Anticorruption and Transparency Plans (PTPCTs) </vt:lpstr>
      <vt:lpstr>PTPCs: First Implementation  (2013-2015) </vt:lpstr>
      <vt:lpstr>PTPCs: Risk Management Process</vt:lpstr>
      <vt:lpstr>Step 1: Risk Assessment</vt:lpstr>
      <vt:lpstr>Step 2: Risk Analysis</vt:lpstr>
      <vt:lpstr>Step 2: Risk Analysis</vt:lpstr>
      <vt:lpstr>PowerPoint Presentation</vt:lpstr>
      <vt:lpstr>Step 2: Risk Analysis</vt:lpstr>
      <vt:lpstr>Step 3: Risk Evaluation</vt:lpstr>
      <vt:lpstr>PowerPoint Presentation</vt:lpstr>
      <vt:lpstr>Step 4: Risk Treatment</vt:lpstr>
      <vt:lpstr>PowerPoint Presentation</vt:lpstr>
      <vt:lpstr>Step 4: Risk Treatment</vt:lpstr>
      <vt:lpstr>PowerPoint Presentation</vt:lpstr>
      <vt:lpstr>Monitoring</vt:lpstr>
    </vt:vector>
  </TitlesOfParts>
  <Company>Autorità Nazionale Anticorruzione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L’Autorità Nazionale Anticorruzione in Italia*     *Si ringrazia il Dott. Guglielmo Longobardi per il contributo alle slides</dc:title>
  <dc:creator>Pozzaglia Roberto</dc:creator>
  <cp:lastModifiedBy>laura valli</cp:lastModifiedBy>
  <cp:revision>216</cp:revision>
  <dcterms:created xsi:type="dcterms:W3CDTF">2018-04-05T06:31:49Z</dcterms:created>
  <dcterms:modified xsi:type="dcterms:W3CDTF">2019-04-13T19:43:38Z</dcterms:modified>
</cp:coreProperties>
</file>