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9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317" r:id="rId4"/>
    <p:sldId id="485" r:id="rId5"/>
    <p:sldId id="486" r:id="rId6"/>
    <p:sldId id="487" r:id="rId7"/>
    <p:sldId id="488" r:id="rId8"/>
    <p:sldId id="489" r:id="rId9"/>
    <p:sldId id="280" r:id="rId10"/>
    <p:sldId id="290" r:id="rId11"/>
    <p:sldId id="493" r:id="rId12"/>
    <p:sldId id="494" r:id="rId13"/>
    <p:sldId id="483" r:id="rId14"/>
    <p:sldId id="496" r:id="rId15"/>
    <p:sldId id="497" r:id="rId16"/>
    <p:sldId id="498" r:id="rId17"/>
    <p:sldId id="495" r:id="rId18"/>
    <p:sldId id="500" r:id="rId19"/>
    <p:sldId id="492" r:id="rId20"/>
    <p:sldId id="501" r:id="rId21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8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4457" autoAdjust="0"/>
  </p:normalViewPr>
  <p:slideViewPr>
    <p:cSldViewPr snapToGrid="0">
      <p:cViewPr varScale="1">
        <p:scale>
          <a:sx n="73" d="100"/>
          <a:sy n="73" d="100"/>
        </p:scale>
        <p:origin x="113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3600"/>
              <a:t>Struktura organa vlasti (</a:t>
            </a:r>
            <a:r>
              <a:rPr lang="sr-Latn-ME" sz="3600"/>
              <a:t>711</a:t>
            </a:r>
            <a:r>
              <a:rPr lang="en-US" sz="3600" baseline="0"/>
              <a:t>)</a:t>
            </a:r>
            <a:endParaRPr lang="en-US" sz="3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AF-4946-BBB5-E8F0017E5469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AF-4946-BBB5-E8F0017E5469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AF-4946-BBB5-E8F0017E5469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AF-4946-BBB5-E8F0017E5469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4AF-4946-BBB5-E8F0017E5469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4AF-4946-BBB5-E8F0017E5469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4AF-4946-BBB5-E8F0017E5469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4AF-4946-BBB5-E8F0017E5469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4AF-4946-BBB5-E8F0017E5469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4AF-4946-BBB5-E8F0017E54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Sheet1!$B$400:$B$409</c:f>
              <c:strCache>
                <c:ptCount val="10"/>
                <c:pt idx="0">
                  <c:v>Državna uprava i drugi državni organi</c:v>
                </c:pt>
                <c:pt idx="1">
                  <c:v>Prosvjeta</c:v>
                </c:pt>
                <c:pt idx="2">
                  <c:v>Zdravstvo</c:v>
                </c:pt>
                <c:pt idx="3">
                  <c:v>Pravosuđe</c:v>
                </c:pt>
                <c:pt idx="4">
                  <c:v>Socijalna i dječja zaštita</c:v>
                </c:pt>
                <c:pt idx="5">
                  <c:v>Kultura</c:v>
                </c:pt>
                <c:pt idx="6">
                  <c:v>Druge javne službe - osnivač opština</c:v>
                </c:pt>
                <c:pt idx="7">
                  <c:v>Druge javne službe - osnivač država</c:v>
                </c:pt>
                <c:pt idx="8">
                  <c:v>Nezavisni i regulatorni organi</c:v>
                </c:pt>
                <c:pt idx="9">
                  <c:v>Jedinice lokalne samouprave</c:v>
                </c:pt>
              </c:strCache>
            </c:strRef>
          </c:cat>
          <c:val>
            <c:numRef>
              <c:f>Sheet1!$E$400:$E$409</c:f>
              <c:numCache>
                <c:formatCode>General</c:formatCode>
                <c:ptCount val="10"/>
                <c:pt idx="0">
                  <c:v>55</c:v>
                </c:pt>
                <c:pt idx="1">
                  <c:v>252</c:v>
                </c:pt>
                <c:pt idx="2">
                  <c:v>37</c:v>
                </c:pt>
                <c:pt idx="3">
                  <c:v>45</c:v>
                </c:pt>
                <c:pt idx="4">
                  <c:v>34</c:v>
                </c:pt>
                <c:pt idx="5">
                  <c:v>57</c:v>
                </c:pt>
                <c:pt idx="6">
                  <c:v>134</c:v>
                </c:pt>
                <c:pt idx="7">
                  <c:v>52</c:v>
                </c:pt>
                <c:pt idx="8">
                  <c:v>20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4AF-4946-BBB5-E8F0017E546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708919718368541"/>
          <c:y val="0.15229298543564407"/>
          <c:w val="0.30269916260467444"/>
          <c:h val="0.78864906592558282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normalizeH="0" baseline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3200">
                <a:solidFill>
                  <a:schemeClr val="bg2">
                    <a:lumMod val="25000"/>
                  </a:schemeClr>
                </a:solidFill>
              </a:rPr>
              <a:t>Nivo realizacije mjera za s</a:t>
            </a:r>
            <a:r>
              <a:rPr lang="sr-Latn-ME" sz="3200">
                <a:solidFill>
                  <a:schemeClr val="bg2">
                    <a:lumMod val="25000"/>
                  </a:schemeClr>
                </a:solidFill>
              </a:rPr>
              <a:t>manjenje</a:t>
            </a:r>
            <a:r>
              <a:rPr lang="en-US" sz="3200">
                <a:solidFill>
                  <a:schemeClr val="bg2">
                    <a:lumMod val="25000"/>
                  </a:schemeClr>
                </a:solidFill>
              </a:rPr>
              <a:t> rizika u </a:t>
            </a:r>
            <a:r>
              <a:rPr lang="sr-Latn-ME" sz="3200">
                <a:solidFill>
                  <a:schemeClr val="bg2">
                    <a:lumMod val="25000"/>
                  </a:schemeClr>
                </a:solidFill>
              </a:rPr>
              <a:t>svim planovima integriteta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normalizeH="0" baseline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C53-48F3-AC9A-99011FDAC5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C53-48F3-AC9A-99011FDAC5AD}"/>
              </c:ext>
            </c:extLst>
          </c:dPt>
          <c:dPt>
            <c:idx val="2"/>
            <c:bubble3D val="0"/>
            <c:spPr>
              <a:solidFill>
                <a:srgbClr val="EF414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C53-48F3-AC9A-99011FDAC5AD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C53-48F3-AC9A-99011FDAC5AD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Sheet1!$B$1073:$B$1076</c:f>
              <c:strCache>
                <c:ptCount val="4"/>
                <c:pt idx="0">
                  <c:v>Broj mjera koje su ocijenjene kao realizovane</c:v>
                </c:pt>
                <c:pt idx="1">
                  <c:v>Broj mjera koje su ocijenjene kao djelimično realizovane</c:v>
                </c:pt>
                <c:pt idx="2">
                  <c:v>Broj mjera koje su ocijenjene kao nerealizovane</c:v>
                </c:pt>
                <c:pt idx="3">
                  <c:v>Broj mjera čiji stepen realizacije nije ocijenjen</c:v>
                </c:pt>
              </c:strCache>
            </c:strRef>
          </c:cat>
          <c:val>
            <c:numRef>
              <c:f>Sheet1!$C$1073:$C$1076</c:f>
              <c:numCache>
                <c:formatCode>General</c:formatCode>
                <c:ptCount val="4"/>
                <c:pt idx="0">
                  <c:v>16364</c:v>
                </c:pt>
                <c:pt idx="1">
                  <c:v>3739</c:v>
                </c:pt>
                <c:pt idx="2">
                  <c:v>2568</c:v>
                </c:pt>
                <c:pt idx="3">
                  <c:v>2256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53-48F3-AC9A-99011FDAC5A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708592048172651"/>
          <c:y val="0.29923501982454009"/>
          <c:w val="0.31074353446800468"/>
          <c:h val="0.53563875805433225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>
                <a:solidFill>
                  <a:schemeClr val="bg2">
                    <a:lumMod val="25000"/>
                  </a:schemeClr>
                </a:solidFill>
              </a:rPr>
              <a:t>Nivo realizacije mjera u </a:t>
            </a:r>
            <a:r>
              <a:rPr lang="sr-Latn-ME" sz="3600">
                <a:solidFill>
                  <a:schemeClr val="bg2">
                    <a:lumMod val="25000"/>
                  </a:schemeClr>
                </a:solidFill>
              </a:rPr>
              <a:t>svim </a:t>
            </a:r>
            <a:r>
              <a:rPr lang="en-US" sz="3600">
                <a:solidFill>
                  <a:schemeClr val="bg2">
                    <a:lumMod val="25000"/>
                  </a:schemeClr>
                </a:solidFill>
              </a:rPr>
              <a:t>planovima integriteta</a:t>
            </a:r>
            <a:r>
              <a:rPr lang="sr-Latn-ME" sz="360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en-US" sz="3600" b="0" i="0" u="none" strike="noStrike" baseline="0">
                <a:solidFill>
                  <a:schemeClr val="bg2">
                    <a:lumMod val="25000"/>
                  </a:schemeClr>
                </a:solidFill>
                <a:effectLst/>
              </a:rPr>
              <a:t>po </a:t>
            </a:r>
            <a:r>
              <a:rPr lang="sr-Latn-ME" sz="3600" b="0" i="0" u="none" strike="noStrike" baseline="0">
                <a:solidFill>
                  <a:schemeClr val="bg2">
                    <a:lumMod val="25000"/>
                  </a:schemeClr>
                </a:solidFill>
                <a:effectLst/>
              </a:rPr>
              <a:t>sistemima) </a:t>
            </a:r>
            <a:endParaRPr lang="en-US" sz="3600">
              <a:solidFill>
                <a:schemeClr val="bg2">
                  <a:lumMod val="2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Sheet1!$S$1059</c:f>
              <c:strCache>
                <c:ptCount val="1"/>
                <c:pt idx="0">
                  <c:v>Broj mjera koje su ocijenjene kao realizovane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Sheet1!$R$1060:$R$1069</c:f>
              <c:strCache>
                <c:ptCount val="10"/>
                <c:pt idx="0">
                  <c:v>Državna uprava i drugi državni organi</c:v>
                </c:pt>
                <c:pt idx="1">
                  <c:v>Zdravstvo</c:v>
                </c:pt>
                <c:pt idx="2">
                  <c:v>Prosvjeta</c:v>
                </c:pt>
                <c:pt idx="3">
                  <c:v>Kultura</c:v>
                </c:pt>
                <c:pt idx="4">
                  <c:v>Jedinice lokalne samouprave</c:v>
                </c:pt>
                <c:pt idx="5">
                  <c:v>Nezavisni i regulatorni organi</c:v>
                </c:pt>
                <c:pt idx="6">
                  <c:v>Javne službe - osnivač država</c:v>
                </c:pt>
                <c:pt idx="7">
                  <c:v>Javne službe - osnivač opština</c:v>
                </c:pt>
                <c:pt idx="8">
                  <c:v>Socijalna i dječja zaštita</c:v>
                </c:pt>
                <c:pt idx="9">
                  <c:v>Pravosuđe</c:v>
                </c:pt>
              </c:strCache>
            </c:strRef>
          </c:cat>
          <c:val>
            <c:numRef>
              <c:f>Sheet1!$S$1060:$S$1069</c:f>
              <c:numCache>
                <c:formatCode>General</c:formatCode>
                <c:ptCount val="10"/>
                <c:pt idx="0">
                  <c:v>1381</c:v>
                </c:pt>
                <c:pt idx="1">
                  <c:v>1871</c:v>
                </c:pt>
                <c:pt idx="2">
                  <c:v>4914</c:v>
                </c:pt>
                <c:pt idx="3">
                  <c:v>678</c:v>
                </c:pt>
                <c:pt idx="4">
                  <c:v>1262</c:v>
                </c:pt>
                <c:pt idx="5">
                  <c:v>515</c:v>
                </c:pt>
                <c:pt idx="6">
                  <c:v>1357</c:v>
                </c:pt>
                <c:pt idx="7">
                  <c:v>2278</c:v>
                </c:pt>
                <c:pt idx="8">
                  <c:v>728</c:v>
                </c:pt>
                <c:pt idx="9">
                  <c:v>1380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B9-4A28-9CF1-00F7F9BE1FC0}"/>
            </c:ext>
          </c:extLst>
        </c:ser>
        <c:ser>
          <c:idx val="1"/>
          <c:order val="1"/>
          <c:tx>
            <c:strRef>
              <c:f>Sheet1!$T$1059</c:f>
              <c:strCache>
                <c:ptCount val="1"/>
                <c:pt idx="0">
                  <c:v>Broj mjera koje su ocijenjene kao djelimično realizovane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Sheet1!$R$1060:$R$1069</c:f>
              <c:strCache>
                <c:ptCount val="10"/>
                <c:pt idx="0">
                  <c:v>Državna uprava i drugi državni organi</c:v>
                </c:pt>
                <c:pt idx="1">
                  <c:v>Zdravstvo</c:v>
                </c:pt>
                <c:pt idx="2">
                  <c:v>Prosvjeta</c:v>
                </c:pt>
                <c:pt idx="3">
                  <c:v>Kultura</c:v>
                </c:pt>
                <c:pt idx="4">
                  <c:v>Jedinice lokalne samouprave</c:v>
                </c:pt>
                <c:pt idx="5">
                  <c:v>Nezavisni i regulatorni organi</c:v>
                </c:pt>
                <c:pt idx="6">
                  <c:v>Javne službe - osnivač država</c:v>
                </c:pt>
                <c:pt idx="7">
                  <c:v>Javne službe - osnivač opština</c:v>
                </c:pt>
                <c:pt idx="8">
                  <c:v>Socijalna i dječja zaštita</c:v>
                </c:pt>
                <c:pt idx="9">
                  <c:v>Pravosuđe</c:v>
                </c:pt>
              </c:strCache>
            </c:strRef>
          </c:cat>
          <c:val>
            <c:numRef>
              <c:f>Sheet1!$T$1060:$T$1069</c:f>
              <c:numCache>
                <c:formatCode>General</c:formatCode>
                <c:ptCount val="10"/>
                <c:pt idx="0">
                  <c:v>351</c:v>
                </c:pt>
                <c:pt idx="1">
                  <c:v>505</c:v>
                </c:pt>
                <c:pt idx="2">
                  <c:v>650</c:v>
                </c:pt>
                <c:pt idx="3">
                  <c:v>284</c:v>
                </c:pt>
                <c:pt idx="4">
                  <c:v>447</c:v>
                </c:pt>
                <c:pt idx="5">
                  <c:v>80</c:v>
                </c:pt>
                <c:pt idx="6">
                  <c:v>446</c:v>
                </c:pt>
                <c:pt idx="7">
                  <c:v>719</c:v>
                </c:pt>
                <c:pt idx="8">
                  <c:v>173</c:v>
                </c:pt>
                <c:pt idx="9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B9-4A28-9CF1-00F7F9BE1FC0}"/>
            </c:ext>
          </c:extLst>
        </c:ser>
        <c:ser>
          <c:idx val="2"/>
          <c:order val="2"/>
          <c:tx>
            <c:strRef>
              <c:f>Sheet1!$U$1059</c:f>
              <c:strCache>
                <c:ptCount val="1"/>
                <c:pt idx="0">
                  <c:v>Broj mjera koje su ocijenjene kao nerealizovane</c:v>
                </c:pt>
              </c:strCache>
            </c:strRef>
          </c:tx>
          <c:spPr>
            <a:solidFill>
              <a:srgbClr val="EF41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Sheet1!$R$1060:$R$1069</c:f>
              <c:strCache>
                <c:ptCount val="10"/>
                <c:pt idx="0">
                  <c:v>Državna uprava i drugi državni organi</c:v>
                </c:pt>
                <c:pt idx="1">
                  <c:v>Zdravstvo</c:v>
                </c:pt>
                <c:pt idx="2">
                  <c:v>Prosvjeta</c:v>
                </c:pt>
                <c:pt idx="3">
                  <c:v>Kultura</c:v>
                </c:pt>
                <c:pt idx="4">
                  <c:v>Jedinice lokalne samouprave</c:v>
                </c:pt>
                <c:pt idx="5">
                  <c:v>Nezavisni i regulatorni organi</c:v>
                </c:pt>
                <c:pt idx="6">
                  <c:v>Javne službe - osnivač država</c:v>
                </c:pt>
                <c:pt idx="7">
                  <c:v>Javne službe - osnivač opština</c:v>
                </c:pt>
                <c:pt idx="8">
                  <c:v>Socijalna i dječja zaštita</c:v>
                </c:pt>
                <c:pt idx="9">
                  <c:v>Pravosuđe</c:v>
                </c:pt>
              </c:strCache>
            </c:strRef>
          </c:cat>
          <c:val>
            <c:numRef>
              <c:f>Sheet1!$U$1060:$U$1069</c:f>
              <c:numCache>
                <c:formatCode>General</c:formatCode>
                <c:ptCount val="10"/>
                <c:pt idx="0">
                  <c:v>165</c:v>
                </c:pt>
                <c:pt idx="1">
                  <c:v>385</c:v>
                </c:pt>
                <c:pt idx="2">
                  <c:v>466</c:v>
                </c:pt>
                <c:pt idx="3">
                  <c:v>196</c:v>
                </c:pt>
                <c:pt idx="4">
                  <c:v>280</c:v>
                </c:pt>
                <c:pt idx="5">
                  <c:v>81</c:v>
                </c:pt>
                <c:pt idx="6">
                  <c:v>195</c:v>
                </c:pt>
                <c:pt idx="7">
                  <c:v>446</c:v>
                </c:pt>
                <c:pt idx="8">
                  <c:v>243</c:v>
                </c:pt>
                <c:pt idx="9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B9-4A28-9CF1-00F7F9BE1FC0}"/>
            </c:ext>
          </c:extLst>
        </c:ser>
        <c:ser>
          <c:idx val="3"/>
          <c:order val="3"/>
          <c:tx>
            <c:strRef>
              <c:f>Sheet1!$V$1059</c:f>
              <c:strCache>
                <c:ptCount val="1"/>
                <c:pt idx="0">
                  <c:v>Broj mjera čiji stepen realizacije nije ocijenjen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Sheet1!$R$1060:$R$1069</c:f>
              <c:strCache>
                <c:ptCount val="10"/>
                <c:pt idx="0">
                  <c:v>Državna uprava i drugi državni organi</c:v>
                </c:pt>
                <c:pt idx="1">
                  <c:v>Zdravstvo</c:v>
                </c:pt>
                <c:pt idx="2">
                  <c:v>Prosvjeta</c:v>
                </c:pt>
                <c:pt idx="3">
                  <c:v>Kultura</c:v>
                </c:pt>
                <c:pt idx="4">
                  <c:v>Jedinice lokalne samouprave</c:v>
                </c:pt>
                <c:pt idx="5">
                  <c:v>Nezavisni i regulatorni organi</c:v>
                </c:pt>
                <c:pt idx="6">
                  <c:v>Javne službe - osnivač država</c:v>
                </c:pt>
                <c:pt idx="7">
                  <c:v>Javne službe - osnivač opština</c:v>
                </c:pt>
                <c:pt idx="8">
                  <c:v>Socijalna i dječja zaštita</c:v>
                </c:pt>
                <c:pt idx="9">
                  <c:v>Pravosuđe</c:v>
                </c:pt>
              </c:strCache>
            </c:strRef>
          </c:cat>
          <c:val>
            <c:numRef>
              <c:f>Sheet1!$V$1060:$V$1069</c:f>
              <c:numCache>
                <c:formatCode>General</c:formatCode>
                <c:ptCount val="10"/>
                <c:pt idx="0">
                  <c:v>14</c:v>
                </c:pt>
                <c:pt idx="1">
                  <c:v>49</c:v>
                </c:pt>
                <c:pt idx="2">
                  <c:v>321</c:v>
                </c:pt>
                <c:pt idx="3">
                  <c:v>116</c:v>
                </c:pt>
                <c:pt idx="4">
                  <c:v>200</c:v>
                </c:pt>
                <c:pt idx="5">
                  <c:v>96</c:v>
                </c:pt>
                <c:pt idx="6">
                  <c:v>228</c:v>
                </c:pt>
                <c:pt idx="7">
                  <c:v>696</c:v>
                </c:pt>
                <c:pt idx="8">
                  <c:v>170</c:v>
                </c:pt>
                <c:pt idx="9">
                  <c:v>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B9-4A28-9CF1-00F7F9BE1F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89306128"/>
        <c:axId val="1490640016"/>
      </c:barChart>
      <c:catAx>
        <c:axId val="1489306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640016"/>
        <c:crosses val="autoZero"/>
        <c:auto val="1"/>
        <c:lblAlgn val="ctr"/>
        <c:lblOffset val="100"/>
        <c:noMultiLvlLbl val="0"/>
      </c:catAx>
      <c:valAx>
        <c:axId val="1490640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30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0" i="0" u="none" strike="noStrike" baseline="0" dirty="0" err="1">
                <a:effectLst/>
              </a:rPr>
              <a:t>Nivo</a:t>
            </a:r>
            <a:r>
              <a:rPr lang="en-US" sz="3200" b="0" i="0" u="none" strike="noStrike" baseline="0" dirty="0">
                <a:effectLst/>
              </a:rPr>
              <a:t> </a:t>
            </a:r>
            <a:r>
              <a:rPr lang="en-US" sz="3200" b="0" i="0" u="none" strike="noStrike" baseline="0" dirty="0" err="1">
                <a:effectLst/>
              </a:rPr>
              <a:t>realizacije</a:t>
            </a:r>
            <a:r>
              <a:rPr lang="en-US" sz="3200" b="0" i="0" u="none" strike="noStrike" baseline="0" dirty="0">
                <a:effectLst/>
              </a:rPr>
              <a:t> </a:t>
            </a:r>
            <a:r>
              <a:rPr lang="en-US" sz="3200" b="0" i="0" u="none" strike="noStrike" baseline="0" dirty="0" err="1">
                <a:effectLst/>
              </a:rPr>
              <a:t>mjera</a:t>
            </a:r>
            <a:r>
              <a:rPr lang="en-US" sz="3200" b="0" i="0" u="none" strike="noStrike" baseline="0" dirty="0">
                <a:effectLst/>
              </a:rPr>
              <a:t> u </a:t>
            </a:r>
            <a:r>
              <a:rPr lang="sr-Latn-ME" sz="3200" b="0" i="0" u="none" strike="noStrike" baseline="0" dirty="0">
                <a:effectLst/>
              </a:rPr>
              <a:t>svim </a:t>
            </a:r>
            <a:r>
              <a:rPr lang="en-US" sz="3200" b="0" i="0" u="none" strike="noStrike" baseline="0" dirty="0" err="1">
                <a:effectLst/>
              </a:rPr>
              <a:t>planovima</a:t>
            </a:r>
            <a:r>
              <a:rPr lang="en-US" sz="3200" b="0" i="0" u="none" strike="noStrike" baseline="0" dirty="0">
                <a:effectLst/>
              </a:rPr>
              <a:t> </a:t>
            </a:r>
            <a:r>
              <a:rPr lang="en-US" sz="3200" b="0" i="0" u="none" strike="noStrike" baseline="0" dirty="0" err="1">
                <a:effectLst/>
              </a:rPr>
              <a:t>integriteta</a:t>
            </a:r>
            <a:r>
              <a:rPr lang="sr-Latn-ME" sz="3200" b="0" i="0" u="none" strike="noStrike" baseline="0" dirty="0">
                <a:effectLst/>
              </a:rPr>
              <a:t> </a:t>
            </a:r>
            <a:endParaRPr lang="sr-Latn-ME" sz="3200" b="0" i="0" u="none" strike="noStrike" baseline="0" dirty="0" smtClean="0">
              <a:effectLst/>
            </a:endParaRPr>
          </a:p>
          <a:p>
            <a:pPr>
              <a:defRPr sz="3200">
                <a:solidFill>
                  <a:schemeClr val="bg2">
                    <a:lumMod val="25000"/>
                  </a:schemeClr>
                </a:solidFill>
              </a:defRPr>
            </a:pPr>
            <a:r>
              <a:rPr lang="sr-Latn-ME" sz="3200" b="0" i="0" u="none" strike="noStrike" baseline="0" dirty="0" smtClean="0">
                <a:effectLst/>
              </a:rPr>
              <a:t>(</a:t>
            </a:r>
            <a:r>
              <a:rPr lang="en-US" sz="3200" b="0" i="0" u="none" strike="noStrike" baseline="0" dirty="0" err="1">
                <a:effectLst/>
              </a:rPr>
              <a:t>po</a:t>
            </a:r>
            <a:r>
              <a:rPr lang="en-US" sz="3200" b="0" i="0" u="none" strike="noStrike" baseline="0" dirty="0">
                <a:effectLst/>
              </a:rPr>
              <a:t> </a:t>
            </a:r>
            <a:r>
              <a:rPr lang="sr-Latn-ME" sz="3200" b="0" i="0" u="none" strike="noStrike" baseline="0" dirty="0">
                <a:effectLst/>
              </a:rPr>
              <a:t>oblastima rizika)</a:t>
            </a:r>
            <a:endParaRPr lang="sr-Latn-ME" sz="3200" dirty="0">
              <a:solidFill>
                <a:schemeClr val="bg2">
                  <a:lumMod val="2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Sheet1!$S$1090</c:f>
              <c:strCache>
                <c:ptCount val="1"/>
                <c:pt idx="0">
                  <c:v>Broj mjera koje su ocijenjene kao realizovane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Sheet1!$R$1091:$R$1097</c:f>
              <c:strCache>
                <c:ptCount val="7"/>
                <c:pt idx="0">
                  <c:v>Ostale oblasti</c:v>
                </c:pt>
                <c:pt idx="1">
                  <c:v>Slobodan pristup informacijama</c:v>
                </c:pt>
                <c:pt idx="2">
                  <c:v>Odnosi s javnošću</c:v>
                </c:pt>
                <c:pt idx="3">
                  <c:v>Čuvanje i bezbjednost podataka i dokumenata</c:v>
                </c:pt>
                <c:pt idx="4">
                  <c:v>Planiranje i upravljanje finansijama</c:v>
                </c:pt>
                <c:pt idx="5">
                  <c:v>Kadrovska politika, etično i profesionalno ponašanje zaposlenih</c:v>
                </c:pt>
                <c:pt idx="6">
                  <c:v>Rukovođenje i upravljanje</c:v>
                </c:pt>
              </c:strCache>
            </c:strRef>
          </c:cat>
          <c:val>
            <c:numRef>
              <c:f>Sheet1!$S$1091:$S$1097</c:f>
              <c:numCache>
                <c:formatCode>General</c:formatCode>
                <c:ptCount val="7"/>
                <c:pt idx="0">
                  <c:v>3211</c:v>
                </c:pt>
                <c:pt idx="1">
                  <c:v>373</c:v>
                </c:pt>
                <c:pt idx="2">
                  <c:v>514</c:v>
                </c:pt>
                <c:pt idx="3">
                  <c:v>2097</c:v>
                </c:pt>
                <c:pt idx="4">
                  <c:v>2922</c:v>
                </c:pt>
                <c:pt idx="5">
                  <c:v>3790</c:v>
                </c:pt>
                <c:pt idx="6">
                  <c:v>3457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6-4892-B73A-E24059D4C94A}"/>
            </c:ext>
          </c:extLst>
        </c:ser>
        <c:ser>
          <c:idx val="1"/>
          <c:order val="1"/>
          <c:tx>
            <c:strRef>
              <c:f>Sheet1!$T$1090</c:f>
              <c:strCache>
                <c:ptCount val="1"/>
                <c:pt idx="0">
                  <c:v>Broj mjera koje su ocijenjene kao djelimično realizovane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Sheet1!$R$1091:$R$1097</c:f>
              <c:strCache>
                <c:ptCount val="7"/>
                <c:pt idx="0">
                  <c:v>Ostale oblasti</c:v>
                </c:pt>
                <c:pt idx="1">
                  <c:v>Slobodan pristup informacijama</c:v>
                </c:pt>
                <c:pt idx="2">
                  <c:v>Odnosi s javnošću</c:v>
                </c:pt>
                <c:pt idx="3">
                  <c:v>Čuvanje i bezbjednost podataka i dokumenata</c:v>
                </c:pt>
                <c:pt idx="4">
                  <c:v>Planiranje i upravljanje finansijama</c:v>
                </c:pt>
                <c:pt idx="5">
                  <c:v>Kadrovska politika, etično i profesionalno ponašanje zaposlenih</c:v>
                </c:pt>
                <c:pt idx="6">
                  <c:v>Rukovođenje i upravljanje</c:v>
                </c:pt>
              </c:strCache>
            </c:strRef>
          </c:cat>
          <c:val>
            <c:numRef>
              <c:f>Sheet1!$T$1091:$T$1097</c:f>
              <c:numCache>
                <c:formatCode>General</c:formatCode>
                <c:ptCount val="7"/>
                <c:pt idx="0">
                  <c:v>771</c:v>
                </c:pt>
                <c:pt idx="1">
                  <c:v>59</c:v>
                </c:pt>
                <c:pt idx="2">
                  <c:v>172</c:v>
                </c:pt>
                <c:pt idx="3">
                  <c:v>587</c:v>
                </c:pt>
                <c:pt idx="4">
                  <c:v>448</c:v>
                </c:pt>
                <c:pt idx="5">
                  <c:v>1017</c:v>
                </c:pt>
                <c:pt idx="6">
                  <c:v>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E6-4892-B73A-E24059D4C94A}"/>
            </c:ext>
          </c:extLst>
        </c:ser>
        <c:ser>
          <c:idx val="2"/>
          <c:order val="2"/>
          <c:tx>
            <c:strRef>
              <c:f>Sheet1!$U$1090</c:f>
              <c:strCache>
                <c:ptCount val="1"/>
                <c:pt idx="0">
                  <c:v>Broj mjera koje su ocijenjene kao nerealizovane</c:v>
                </c:pt>
              </c:strCache>
            </c:strRef>
          </c:tx>
          <c:spPr>
            <a:solidFill>
              <a:srgbClr val="EF41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Sheet1!$R$1091:$R$1097</c:f>
              <c:strCache>
                <c:ptCount val="7"/>
                <c:pt idx="0">
                  <c:v>Ostale oblasti</c:v>
                </c:pt>
                <c:pt idx="1">
                  <c:v>Slobodan pristup informacijama</c:v>
                </c:pt>
                <c:pt idx="2">
                  <c:v>Odnosi s javnošću</c:v>
                </c:pt>
                <c:pt idx="3">
                  <c:v>Čuvanje i bezbjednost podataka i dokumenata</c:v>
                </c:pt>
                <c:pt idx="4">
                  <c:v>Planiranje i upravljanje finansijama</c:v>
                </c:pt>
                <c:pt idx="5">
                  <c:v>Kadrovska politika, etično i profesionalno ponašanje zaposlenih</c:v>
                </c:pt>
                <c:pt idx="6">
                  <c:v>Rukovođenje i upravljanje</c:v>
                </c:pt>
              </c:strCache>
            </c:strRef>
          </c:cat>
          <c:val>
            <c:numRef>
              <c:f>Sheet1!$U$1091:$U$1097</c:f>
              <c:numCache>
                <c:formatCode>General</c:formatCode>
                <c:ptCount val="7"/>
                <c:pt idx="0">
                  <c:v>425</c:v>
                </c:pt>
                <c:pt idx="1">
                  <c:v>78</c:v>
                </c:pt>
                <c:pt idx="2">
                  <c:v>150</c:v>
                </c:pt>
                <c:pt idx="3">
                  <c:v>332</c:v>
                </c:pt>
                <c:pt idx="4">
                  <c:v>310</c:v>
                </c:pt>
                <c:pt idx="5">
                  <c:v>919</c:v>
                </c:pt>
                <c:pt idx="6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E6-4892-B73A-E24059D4C94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06715008"/>
        <c:axId val="1806722912"/>
      </c:barChart>
      <c:catAx>
        <c:axId val="1806715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722912"/>
        <c:crosses val="autoZero"/>
        <c:auto val="1"/>
        <c:lblAlgn val="ctr"/>
        <c:lblOffset val="100"/>
        <c:noMultiLvlLbl val="0"/>
      </c:catAx>
      <c:valAx>
        <c:axId val="1806722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71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sr-Latn-ME" sz="2000" b="1" i="0" u="none" strike="noStrike" normalizeH="0" baseline="0" dirty="0">
                <a:effectLst/>
              </a:rPr>
              <a:t>Promjena intenziteta </a:t>
            </a:r>
            <a:r>
              <a:rPr lang="en-US" sz="2000" b="1" i="0" u="none" strike="noStrike" normalizeH="0" baseline="0" dirty="0" err="1">
                <a:effectLst/>
              </a:rPr>
              <a:t>rizika</a:t>
            </a:r>
            <a:r>
              <a:rPr lang="en-US" sz="2000" b="1" i="0" u="none" strike="noStrike" normalizeH="0" baseline="0" dirty="0">
                <a:effectLst/>
              </a:rPr>
              <a:t>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u </a:t>
            </a:r>
            <a:r>
              <a:rPr lang="sr-Latn-ME" sz="2000" dirty="0">
                <a:solidFill>
                  <a:schemeClr val="bg2">
                    <a:lumMod val="25000"/>
                  </a:schemeClr>
                </a:solidFill>
              </a:rPr>
              <a:t>svim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planovima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integriteta</a:t>
            </a:r>
            <a:r>
              <a:rPr lang="sr-Latn-ME" sz="2000" dirty="0">
                <a:solidFill>
                  <a:schemeClr val="bg2">
                    <a:lumMod val="25000"/>
                  </a:schemeClr>
                </a:solidFill>
              </a:rPr>
              <a:t> koji</a:t>
            </a:r>
            <a:r>
              <a:rPr lang="sr-Latn-ME" sz="2000" baseline="0" dirty="0">
                <a:solidFill>
                  <a:schemeClr val="bg2">
                    <a:lumMod val="25000"/>
                  </a:schemeClr>
                </a:solidFill>
              </a:rPr>
              <a:t> su usvojeni 2016. ili 2017. godine</a:t>
            </a:r>
            <a:endParaRPr lang="sr-Latn-ME" sz="2000" dirty="0">
              <a:solidFill>
                <a:schemeClr val="bg2">
                  <a:lumMod val="2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F414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38-4DD7-A5CE-4E047AF99B7E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38-4DD7-A5CE-4E047AF99B7E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38-4DD7-A5CE-4E047AF99B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638-4DD7-A5CE-4E047AF99B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Sheet1!$B$1086:$B$1089</c:f>
              <c:strCache>
                <c:ptCount val="4"/>
                <c:pt idx="0">
                  <c:v>Procenat rizika čiji se intenzitet povećao</c:v>
                </c:pt>
                <c:pt idx="1">
                  <c:v>Procenat rizika čiji je intenzitet ostao na istom nivou</c:v>
                </c:pt>
                <c:pt idx="2">
                  <c:v>Procenat rizika čiji se intenzitet smanjio</c:v>
                </c:pt>
                <c:pt idx="3">
                  <c:v>Procenat rizika o čijem statusu nije izviješteno</c:v>
                </c:pt>
              </c:strCache>
            </c:strRef>
          </c:cat>
          <c:val>
            <c:numRef>
              <c:f>Sheet1!$C$1086:$C$1089</c:f>
              <c:numCache>
                <c:formatCode>General</c:formatCode>
                <c:ptCount val="4"/>
                <c:pt idx="0">
                  <c:v>669</c:v>
                </c:pt>
                <c:pt idx="1">
                  <c:v>7755</c:v>
                </c:pt>
                <c:pt idx="2">
                  <c:v>7850</c:v>
                </c:pt>
                <c:pt idx="3">
                  <c:v>1659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38-4DD7-A5CE-4E047AF99B7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92949907526656"/>
          <c:y val="0.28712656388662289"/>
          <c:w val="0.3209861940983339"/>
          <c:h val="0.58934998381547299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0.30327</cdr:x>
      <cdr:y>0.25866</cdr:y>
    </cdr:from>
    <cdr:to>
      <cdr:x>0.38456</cdr:x>
      <cdr:y>0.40029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933303" y="1169097"/>
          <a:ext cx="518205" cy="64013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0.3948</cdr:x>
      <cdr:y>0.45954</cdr:y>
    </cdr:from>
    <cdr:to>
      <cdr:x>0.52255</cdr:x>
      <cdr:y>0.60117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2516787" y="2076994"/>
          <a:ext cx="814376" cy="64013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0.15573</cdr:x>
      <cdr:y>0.51733</cdr:y>
    </cdr:from>
    <cdr:to>
      <cdr:x>0.23702</cdr:x>
      <cdr:y>0.65896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992777" y="2338196"/>
          <a:ext cx="518205" cy="64013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0.21311</cdr:x>
      <cdr:y>0.27438</cdr:y>
    </cdr:from>
    <cdr:to>
      <cdr:x>0.32174</cdr:x>
      <cdr:y>0.38458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1358536" y="1240120"/>
          <a:ext cx="692467" cy="498090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B632F-872A-473A-BF49-137D617CA18C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B4801-D7A6-4698-A63C-B91AB1BC9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03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B7CA9-66A9-4F07-BF1B-6293EE40EF24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39838"/>
            <a:ext cx="5954712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3"/>
            <a:ext cx="533527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FD2D8-040B-454E-BC7D-7BA9360D85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55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80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554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1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r-Latn-ME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41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60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46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37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trike="noStrik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0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19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5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71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55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16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12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2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49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23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9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D2D8-040B-454E-BC7D-7BA9360D854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0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26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43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68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18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91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70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709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11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9882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82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4919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22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85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03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BDB1D-4DF4-4574-9BA5-A053E99C48E2}" type="datetimeFigureOut">
              <a:rPr lang="en-US" smtClean="0"/>
              <a:pPr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D791C4-FBF2-4C1C-B19B-0970FF2E92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1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9" r:id="rId1"/>
    <p:sldLayoutId id="2147484500" r:id="rId2"/>
    <p:sldLayoutId id="2147484501" r:id="rId3"/>
    <p:sldLayoutId id="2147484502" r:id="rId4"/>
    <p:sldLayoutId id="2147484503" r:id="rId5"/>
    <p:sldLayoutId id="2147484504" r:id="rId6"/>
    <p:sldLayoutId id="2147484505" r:id="rId7"/>
    <p:sldLayoutId id="2147484506" r:id="rId8"/>
    <p:sldLayoutId id="2147484507" r:id="rId9"/>
    <p:sldLayoutId id="2147484508" r:id="rId10"/>
    <p:sldLayoutId id="2147484509" r:id="rId11"/>
    <p:sldLayoutId id="2147484510" r:id="rId12"/>
    <p:sldLayoutId id="2147484511" r:id="rId13"/>
    <p:sldLayoutId id="2147484512" r:id="rId14"/>
    <p:sldLayoutId id="2147484513" r:id="rId15"/>
    <p:sldLayoutId id="214748451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254" y="2404534"/>
            <a:ext cx="9714016" cy="1646302"/>
          </a:xfrm>
        </p:spPr>
        <p:txBody>
          <a:bodyPr>
            <a:normAutofit fontScale="90000"/>
          </a:bodyPr>
          <a:lstStyle/>
          <a:p>
            <a:r>
              <a:rPr lang="sr-Latn-ME" sz="4500" dirty="0"/>
              <a:t>Izrada i sprovođenje </a:t>
            </a:r>
            <a:r>
              <a:rPr lang="sr-Latn-ME" sz="4500" dirty="0" smtClean="0"/>
              <a:t>planova </a:t>
            </a:r>
            <a:r>
              <a:rPr lang="sr-Latn-ME" sz="4500" dirty="0"/>
              <a:t>integriteta u institucijama Crne Gore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115904" cy="1096899"/>
          </a:xfrm>
        </p:spPr>
        <p:txBody>
          <a:bodyPr/>
          <a:lstStyle/>
          <a:p>
            <a:r>
              <a:rPr lang="sr-Latn-ME" dirty="0" smtClean="0"/>
              <a:t>Agencija za sprječavanje korupcije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1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altLang="en-US" sz="5400" dirty="0" smtClean="0"/>
              <a:t>Plan integriteta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6" y="2144485"/>
            <a:ext cx="10058400" cy="4191001"/>
          </a:xfrm>
        </p:spPr>
        <p:txBody>
          <a:bodyPr>
            <a:normAutofit fontScale="77500" lnSpcReduction="20000"/>
          </a:bodyPr>
          <a:lstStyle/>
          <a:p>
            <a:r>
              <a:rPr lang="sr-Latn-ME" altLang="de-DE" sz="3800" b="1" dirty="0"/>
              <a:t>Zakon o sprječavanju korupcije (članovi 71-77)</a:t>
            </a:r>
          </a:p>
          <a:p>
            <a:r>
              <a:rPr lang="sr-Latn-ME" altLang="de-DE" sz="3800" b="1" dirty="0"/>
              <a:t>Pravila za izradu i sprovođenje plana integriteta</a:t>
            </a:r>
          </a:p>
          <a:p>
            <a:pPr marL="0" indent="0">
              <a:buNone/>
            </a:pPr>
            <a:endParaRPr lang="sr-Latn-ME" altLang="de-DE" sz="3800" b="1" dirty="0"/>
          </a:p>
          <a:p>
            <a:pPr marL="0" indent="0">
              <a:buNone/>
            </a:pPr>
            <a:r>
              <a:rPr lang="sr-Latn-ME" sz="3800" dirty="0"/>
              <a:t>Na osnovu procjene podložnosti određenih </a:t>
            </a:r>
            <a:r>
              <a:rPr lang="sr-Latn-ME" sz="3800" b="1" dirty="0"/>
              <a:t>radnih mjesta </a:t>
            </a:r>
            <a:r>
              <a:rPr lang="sr-Latn-ME" sz="3800" dirty="0"/>
              <a:t>i </a:t>
            </a:r>
            <a:r>
              <a:rPr lang="sr-Latn-ME" sz="3800" b="1" dirty="0"/>
              <a:t>radnih procesa </a:t>
            </a:r>
            <a:r>
              <a:rPr lang="sr-Latn-ME" sz="3800" dirty="0"/>
              <a:t>za nastanak i razvoj korupcije i drugih oblika pristrasnog postupanja javnih funkcionera i zaposlenih u organu vlasti, </a:t>
            </a:r>
            <a:r>
              <a:rPr lang="sr-Latn-ME" sz="3800" b="1" u="sng" dirty="0"/>
              <a:t>organ </a:t>
            </a:r>
            <a:r>
              <a:rPr lang="sr-Latn-ME" sz="3800" b="1" u="sng" dirty="0" smtClean="0"/>
              <a:t>donosi </a:t>
            </a:r>
            <a:r>
              <a:rPr lang="sr-Latn-ME" sz="3800" b="1" u="sng" dirty="0"/>
              <a:t>plan integriteta</a:t>
            </a:r>
            <a:r>
              <a:rPr lang="sr-Latn-ME" sz="3800" b="1" dirty="0"/>
              <a:t> </a:t>
            </a:r>
            <a:r>
              <a:rPr lang="sr-Latn-ME" sz="3800" dirty="0"/>
              <a:t>koji sadrži mjere </a:t>
            </a:r>
            <a:r>
              <a:rPr lang="sr-Latn-ME" sz="3800" dirty="0" smtClean="0"/>
              <a:t>za sprječavaje </a:t>
            </a:r>
            <a:r>
              <a:rPr lang="sr-Latn-ME" sz="3800" dirty="0"/>
              <a:t>i </a:t>
            </a:r>
            <a:r>
              <a:rPr lang="sr-Latn-ME" sz="3800" dirty="0" smtClean="0"/>
              <a:t>otklanjanje </a:t>
            </a:r>
            <a:r>
              <a:rPr lang="sr-Latn-ME" sz="3800" dirty="0"/>
              <a:t>mogućnosti za nastanak i razvoj korupcije. </a:t>
            </a:r>
            <a:endParaRPr lang="sr-Latn-ME" altLang="de-DE" sz="3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9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altLang="en-US" sz="5400" dirty="0" smtClean="0"/>
              <a:t>Plan integriteta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7" y="1930401"/>
            <a:ext cx="9249888" cy="4405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sz="2400" dirty="0"/>
              <a:t>Kao prvi korak u izradi plana integriteta, organ donosi dva rješenja:</a:t>
            </a:r>
          </a:p>
          <a:p>
            <a:r>
              <a:rPr lang="sr-Latn-ME" sz="2400" dirty="0" smtClean="0"/>
              <a:t>Rješenje </a:t>
            </a:r>
            <a:r>
              <a:rPr lang="sr-Latn-ME" sz="2400" dirty="0"/>
              <a:t>o imenovanju </a:t>
            </a:r>
            <a:r>
              <a:rPr lang="sr-Latn-ME" sz="2400" b="1" u="sng" dirty="0"/>
              <a:t>menadžera integriteta</a:t>
            </a:r>
            <a:r>
              <a:rPr lang="sr-Latn-ME" sz="2400" b="1" dirty="0"/>
              <a:t> </a:t>
            </a:r>
            <a:r>
              <a:rPr lang="sr-Latn-ME" sz="2400" dirty="0"/>
              <a:t>(odgovornog lica za pripremu i sprovođenje plana integriteta)</a:t>
            </a:r>
          </a:p>
          <a:p>
            <a:r>
              <a:rPr lang="sr-Latn-ME" sz="2400" dirty="0" smtClean="0"/>
              <a:t>Rješenje </a:t>
            </a:r>
            <a:r>
              <a:rPr lang="sr-Latn-ME" sz="2400" dirty="0"/>
              <a:t>o formiranju </a:t>
            </a:r>
            <a:r>
              <a:rPr lang="sr-Latn-ME" sz="2400" b="1" u="sng" dirty="0"/>
              <a:t>radne grupe</a:t>
            </a:r>
            <a:r>
              <a:rPr lang="sr-Latn-ME" sz="2400" b="1" dirty="0"/>
              <a:t> </a:t>
            </a:r>
            <a:r>
              <a:rPr lang="sr-Latn-ME" sz="2400" dirty="0"/>
              <a:t>za izradu plana integriteta (kojom rukovodi menadžer integriteta</a:t>
            </a:r>
            <a:r>
              <a:rPr lang="sr-Latn-ME" sz="2400" dirty="0" smtClean="0"/>
              <a:t>)</a:t>
            </a:r>
            <a:endParaRPr lang="sr-Latn-ME" sz="2400" dirty="0"/>
          </a:p>
        </p:txBody>
      </p:sp>
    </p:spTree>
    <p:extLst>
      <p:ext uri="{BB962C8B-B14F-4D97-AF65-F5344CB8AC3E}">
        <p14:creationId xmlns:p14="http://schemas.microsoft.com/office/powerpoint/2010/main" val="73924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altLang="en-US" sz="5400" dirty="0" smtClean="0"/>
              <a:t>Menadžer integriteta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1" y="1970314"/>
            <a:ext cx="10389326" cy="4508863"/>
          </a:xfrm>
        </p:spPr>
        <p:txBody>
          <a:bodyPr>
            <a:normAutofit lnSpcReduction="10000"/>
          </a:bodyPr>
          <a:lstStyle/>
          <a:p>
            <a:r>
              <a:rPr lang="sr-Latn-ME" sz="2000" dirty="0" smtClean="0"/>
              <a:t>Za </a:t>
            </a:r>
            <a:r>
              <a:rPr lang="sr-Latn-ME" sz="2000" dirty="0"/>
              <a:t>sprovođenje plana integriteta </a:t>
            </a:r>
            <a:r>
              <a:rPr lang="sr-Latn-ME" sz="2000" dirty="0" smtClean="0"/>
              <a:t>odgovoran</a:t>
            </a:r>
            <a:r>
              <a:rPr lang="en-US" sz="2000" dirty="0" smtClean="0"/>
              <a:t> je</a:t>
            </a:r>
            <a:r>
              <a:rPr lang="sr-Latn-ME" sz="2000" dirty="0" smtClean="0"/>
              <a:t> </a:t>
            </a:r>
            <a:r>
              <a:rPr lang="sr-Latn-ME" sz="2000" b="1" u="sng" dirty="0" smtClean="0"/>
              <a:t>menadžer integriteta</a:t>
            </a:r>
            <a:r>
              <a:rPr lang="sr-Latn-ME" sz="2000" dirty="0" smtClean="0"/>
              <a:t>, </a:t>
            </a:r>
            <a:r>
              <a:rPr lang="sr-Latn-ME" sz="2000" dirty="0"/>
              <a:t>kojeg određuje i razrješava </a:t>
            </a:r>
            <a:r>
              <a:rPr lang="sr-Latn-ME" sz="2000" dirty="0" smtClean="0"/>
              <a:t>starješina</a:t>
            </a:r>
            <a:r>
              <a:rPr lang="en-US" sz="2000" dirty="0" smtClean="0"/>
              <a:t> </a:t>
            </a:r>
            <a:r>
              <a:rPr lang="sr-Latn-ME" sz="2000" dirty="0" smtClean="0"/>
              <a:t>organa. </a:t>
            </a:r>
          </a:p>
          <a:p>
            <a:r>
              <a:rPr lang="sr-Latn-ME" sz="2000" dirty="0" smtClean="0"/>
              <a:t>Za </a:t>
            </a:r>
            <a:r>
              <a:rPr lang="sr-Latn-ME" sz="2000" dirty="0"/>
              <a:t>menadžera integriteta određuje se neko od </a:t>
            </a:r>
            <a:r>
              <a:rPr lang="sr-Latn-ME" sz="2000" dirty="0" smtClean="0"/>
              <a:t>već zaposlenih </a:t>
            </a:r>
            <a:r>
              <a:rPr lang="sr-Latn-ME" sz="2000" dirty="0"/>
              <a:t>službenika </a:t>
            </a:r>
            <a:r>
              <a:rPr lang="sr-Latn-ME" sz="2000" dirty="0" smtClean="0"/>
              <a:t>ko </a:t>
            </a:r>
            <a:r>
              <a:rPr lang="sr-Latn-ME" sz="2000" b="1" u="sng" dirty="0"/>
              <a:t>raspolaže dovoljnim iskustvom</a:t>
            </a:r>
            <a:r>
              <a:rPr lang="sr-Latn-ME" sz="2000" dirty="0"/>
              <a:t> u pogledu funkcionisanja organa vlasti i po pravilu je neko od rukovodećih službenika. </a:t>
            </a:r>
            <a:endParaRPr lang="sr-Latn-ME" sz="2000" dirty="0" smtClean="0"/>
          </a:p>
          <a:p>
            <a:r>
              <a:rPr lang="sr-Latn-ME" sz="2000" dirty="0" smtClean="0"/>
              <a:t>Menadžer </a:t>
            </a:r>
            <a:r>
              <a:rPr lang="sr-Latn-ME" sz="2000" dirty="0"/>
              <a:t>integriteta je odgovoran </a:t>
            </a:r>
            <a:r>
              <a:rPr lang="sr-Latn-ME" sz="2000" dirty="0" smtClean="0"/>
              <a:t>starješini za </a:t>
            </a:r>
            <a:r>
              <a:rPr lang="sr-Latn-ME" sz="2000" b="1" u="sng" dirty="0"/>
              <a:t>stalno praćenje i periodične kontrole</a:t>
            </a:r>
            <a:r>
              <a:rPr lang="sr-Latn-ME" sz="2000" b="1" dirty="0"/>
              <a:t> </a:t>
            </a:r>
            <a:r>
              <a:rPr lang="sr-Latn-ME" sz="2000" dirty="0"/>
              <a:t>rizika i ažuriranje mjera </a:t>
            </a:r>
            <a:r>
              <a:rPr lang="en-US" sz="2000" dirty="0" smtClean="0"/>
              <a:t>u </a:t>
            </a:r>
            <a:r>
              <a:rPr lang="sr-Latn-ME" sz="2000" dirty="0" smtClean="0"/>
              <a:t>plan</a:t>
            </a:r>
            <a:r>
              <a:rPr lang="en-US" sz="2000" dirty="0" smtClean="0"/>
              <a:t>u</a:t>
            </a:r>
            <a:r>
              <a:rPr lang="sr-Latn-ME" sz="2000" dirty="0" smtClean="0"/>
              <a:t> </a:t>
            </a:r>
            <a:r>
              <a:rPr lang="sr-Latn-ME" sz="2000" dirty="0"/>
              <a:t>integriteta, aktivnosti koje se odnose na sprovođenje pravila etičkih kodeksa, podsticanje integriteta i sprječavanja korupcije, sukoba interesa i drugih oblika pristrasnog postupanja zaposlenih na određenim poslovima</a:t>
            </a:r>
            <a:r>
              <a:rPr lang="sr-Latn-ME" sz="2000" dirty="0" smtClean="0"/>
              <a:t>.</a:t>
            </a:r>
          </a:p>
          <a:p>
            <a:r>
              <a:rPr lang="sr-Latn-ME" sz="2000" b="1" u="sng" dirty="0"/>
              <a:t>Svi zaposleni su dužni </a:t>
            </a:r>
            <a:r>
              <a:rPr lang="en-US" sz="2000" b="1" u="sng" dirty="0" smtClean="0"/>
              <a:t>da </a:t>
            </a:r>
            <a:r>
              <a:rPr lang="sr-Latn-ME" sz="2000" b="1" u="sng" dirty="0" smtClean="0"/>
              <a:t>obavijest</a:t>
            </a:r>
            <a:r>
              <a:rPr lang="en-US" sz="2000" b="1" u="sng" dirty="0" smtClean="0"/>
              <a:t>e</a:t>
            </a:r>
            <a:r>
              <a:rPr lang="sr-Latn-ME" sz="2000" b="1" u="sng" dirty="0" smtClean="0"/>
              <a:t> </a:t>
            </a:r>
            <a:r>
              <a:rPr lang="sr-Latn-ME" sz="2000" b="1" u="sng" dirty="0"/>
              <a:t>menadžera integriteta</a:t>
            </a:r>
            <a:r>
              <a:rPr lang="sr-Latn-ME" sz="2000" b="1" dirty="0"/>
              <a:t> </a:t>
            </a:r>
            <a:r>
              <a:rPr lang="sr-Latn-ME" sz="2000" dirty="0"/>
              <a:t>o situaciji, pojavi ili radnji za koju su na osnovu razumnog uvjerenja procijenili da predstavlja mogućnost za nastanak ili razvoj korupcije, sukoba interesa, drugih oblika nezakonitog ili </a:t>
            </a:r>
            <a:r>
              <a:rPr lang="sr-Latn-ME" sz="2000" dirty="0" smtClean="0"/>
              <a:t>neetičnog </a:t>
            </a:r>
            <a:r>
              <a:rPr lang="sr-Latn-ME" sz="2000" dirty="0"/>
              <a:t>postupanja. </a:t>
            </a:r>
            <a:endParaRPr lang="en-US" sz="2000" dirty="0"/>
          </a:p>
          <a:p>
            <a:endParaRPr lang="en-US" dirty="0"/>
          </a:p>
          <a:p>
            <a:endParaRPr lang="sr-Latn-ME" sz="3100" dirty="0"/>
          </a:p>
        </p:txBody>
      </p:sp>
    </p:spTree>
    <p:extLst>
      <p:ext uri="{BB962C8B-B14F-4D97-AF65-F5344CB8AC3E}">
        <p14:creationId xmlns:p14="http://schemas.microsoft.com/office/powerpoint/2010/main" val="354492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032723" cy="1320800"/>
          </a:xfrm>
        </p:spPr>
        <p:txBody>
          <a:bodyPr>
            <a:normAutofit fontScale="90000"/>
          </a:bodyPr>
          <a:lstStyle/>
          <a:p>
            <a:r>
              <a:rPr lang="sr-Latn-ME" altLang="en-US" sz="5400" dirty="0"/>
              <a:t>Planovi integriteta u Crnoj Gori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78429"/>
            <a:ext cx="9427028" cy="4865913"/>
          </a:xfrm>
        </p:spPr>
        <p:txBody>
          <a:bodyPr>
            <a:noAutofit/>
          </a:bodyPr>
          <a:lstStyle/>
          <a:p>
            <a:pPr algn="just"/>
            <a:r>
              <a:rPr lang="sr-Latn-ME" sz="2100" dirty="0"/>
              <a:t>Organi vlasti su bili u obavezi da usvoje plan integriteta do 31. marta 2016. godine i dostave ga </a:t>
            </a:r>
            <a:r>
              <a:rPr lang="sr-Latn-ME" sz="2100" dirty="0" smtClean="0"/>
              <a:t>Agenciji, kao i da svake godine do 15. aprila dostave izvještaj o sprovođenju plana u prethodnoj godini.</a:t>
            </a:r>
          </a:p>
          <a:p>
            <a:pPr marL="0" indent="0" algn="just">
              <a:buNone/>
            </a:pPr>
            <a:r>
              <a:rPr lang="sr-Latn-ME" sz="2100" u="sng" dirty="0" smtClean="0"/>
              <a:t>Aktuelna statistika:</a:t>
            </a:r>
            <a:endParaRPr lang="sr-Latn-ME" sz="2100" u="sng" dirty="0"/>
          </a:p>
          <a:p>
            <a:pPr algn="just"/>
            <a:r>
              <a:rPr lang="sr-Latn-ME" sz="2100" dirty="0" smtClean="0"/>
              <a:t>711</a:t>
            </a:r>
            <a:r>
              <a:rPr lang="en-US" sz="2100" dirty="0" smtClean="0"/>
              <a:t> </a:t>
            </a:r>
            <a:r>
              <a:rPr lang="en-US" sz="2100" dirty="0"/>
              <a:t>organ</a:t>
            </a:r>
            <a:r>
              <a:rPr lang="sr-Latn-ME" sz="2100" dirty="0"/>
              <a:t>a</a:t>
            </a:r>
            <a:r>
              <a:rPr lang="en-US" sz="2100" dirty="0"/>
              <a:t> </a:t>
            </a:r>
            <a:r>
              <a:rPr lang="sr-Latn-ME" sz="2100" dirty="0"/>
              <a:t>vlasti</a:t>
            </a:r>
          </a:p>
          <a:p>
            <a:pPr algn="just"/>
            <a:r>
              <a:rPr lang="en-US" sz="2100" dirty="0" smtClean="0"/>
              <a:t>6</a:t>
            </a:r>
            <a:r>
              <a:rPr lang="sr-Latn-ME" sz="2100" dirty="0" smtClean="0"/>
              <a:t>94</a:t>
            </a:r>
            <a:r>
              <a:rPr lang="en-US" sz="2100" dirty="0" smtClean="0"/>
              <a:t> </a:t>
            </a:r>
            <a:r>
              <a:rPr lang="sr-Latn-ME" sz="2100" dirty="0"/>
              <a:t>menadžera integriteta</a:t>
            </a:r>
          </a:p>
          <a:p>
            <a:pPr algn="just"/>
            <a:r>
              <a:rPr lang="sr-Latn-ME" sz="2100" dirty="0" smtClean="0"/>
              <a:t>688 planova </a:t>
            </a:r>
            <a:r>
              <a:rPr lang="sr-Latn-ME" sz="2100" dirty="0"/>
              <a:t>integriteta</a:t>
            </a:r>
          </a:p>
          <a:p>
            <a:pPr algn="just"/>
            <a:r>
              <a:rPr lang="sr-Latn-ME" sz="2100" dirty="0" smtClean="0"/>
              <a:t>696 organa </a:t>
            </a:r>
            <a:r>
              <a:rPr lang="sr-Latn-ME" sz="2100" dirty="0"/>
              <a:t>vlasti ob</a:t>
            </a:r>
            <a:r>
              <a:rPr lang="en-US" sz="2100" dirty="0"/>
              <a:t>u</a:t>
            </a:r>
            <a:r>
              <a:rPr lang="sr-Latn-ME" sz="2100" dirty="0" smtClean="0"/>
              <a:t>hvaćen </a:t>
            </a:r>
            <a:r>
              <a:rPr lang="sr-Latn-ME" sz="2100" dirty="0"/>
              <a:t>planovima</a:t>
            </a:r>
            <a:r>
              <a:rPr lang="en-US" sz="2100" dirty="0"/>
              <a:t> </a:t>
            </a:r>
            <a:r>
              <a:rPr lang="sv-SE" sz="2100" dirty="0"/>
              <a:t>(</a:t>
            </a:r>
            <a:r>
              <a:rPr lang="sr-Latn-ME" sz="2100" dirty="0" smtClean="0"/>
              <a:t>98</a:t>
            </a:r>
            <a:r>
              <a:rPr lang="sv-SE" sz="2100" dirty="0" smtClean="0"/>
              <a:t>% </a:t>
            </a:r>
            <a:r>
              <a:rPr lang="sv-SE" sz="2100" dirty="0"/>
              <a:t>svih organa vlasti), jer je </a:t>
            </a:r>
            <a:r>
              <a:rPr lang="sr-Latn-ME" sz="2100" dirty="0" smtClean="0"/>
              <a:t>8</a:t>
            </a:r>
            <a:r>
              <a:rPr lang="sv-SE" sz="2100" dirty="0" smtClean="0"/>
              <a:t> </a:t>
            </a:r>
            <a:r>
              <a:rPr lang="sv-SE" sz="2100" dirty="0"/>
              <a:t>organa </a:t>
            </a:r>
            <a:r>
              <a:rPr lang="sr-Latn-ME" sz="2100" dirty="0"/>
              <a:t>obuhvaćeno planovima integriteta drugih organa </a:t>
            </a:r>
            <a:r>
              <a:rPr lang="sr-Latn-ME" sz="2100" dirty="0" smtClean="0"/>
              <a:t>vlasti</a:t>
            </a:r>
          </a:p>
          <a:p>
            <a:pPr algn="just"/>
            <a:r>
              <a:rPr lang="sr-Latn-ME" sz="2100" dirty="0" smtClean="0"/>
              <a:t>Svi organi koji su donijeli plan integriteta (674 planova usvojeno 2016. ili 2017. godine) su 2018. godine donijeli izvještaj o sprovođenju plana integriteta i dostavili ga Agenciji</a:t>
            </a:r>
            <a:endParaRPr lang="sr-Latn-ME" sz="2100" dirty="0"/>
          </a:p>
        </p:txBody>
      </p:sp>
    </p:spTree>
    <p:extLst>
      <p:ext uri="{BB962C8B-B14F-4D97-AF65-F5344CB8AC3E}">
        <p14:creationId xmlns:p14="http://schemas.microsoft.com/office/powerpoint/2010/main" val="32399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182012585"/>
              </p:ext>
            </p:extLst>
          </p:nvPr>
        </p:nvGraphicFramePr>
        <p:xfrm>
          <a:off x="222068" y="169817"/>
          <a:ext cx="11691257" cy="6453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004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760581" cy="1320800"/>
          </a:xfrm>
        </p:spPr>
        <p:txBody>
          <a:bodyPr/>
          <a:lstStyle/>
          <a:p>
            <a:r>
              <a:rPr lang="sl-SI" altLang="de-DE" dirty="0" smtClean="0"/>
              <a:t>Plan integriteta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65514"/>
            <a:ext cx="8936929" cy="48528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ME" altLang="en-US" sz="2000" dirty="0" smtClean="0"/>
              <a:t>Plan integriteta sadrži </a:t>
            </a:r>
            <a:r>
              <a:rPr lang="sr-Latn-ME" altLang="en-US" sz="2000" b="1" u="sng" dirty="0" smtClean="0"/>
              <a:t>registar rizika od korupcije </a:t>
            </a:r>
            <a:r>
              <a:rPr lang="sr-Latn-ME" altLang="en-US" sz="2000" dirty="0" smtClean="0"/>
              <a:t>i drugog neetičnog ili neprofesionalnog ponašanja, kao i </a:t>
            </a:r>
            <a:r>
              <a:rPr lang="sr-Latn-ME" altLang="en-US" sz="2000" b="1" u="sng" dirty="0" smtClean="0"/>
              <a:t>mjere za smanjenje ili uklanjanje rizika</a:t>
            </a:r>
            <a:r>
              <a:rPr lang="sr-Latn-ME" altLang="en-US" sz="2000" dirty="0" smtClean="0"/>
              <a:t>.</a:t>
            </a:r>
          </a:p>
          <a:p>
            <a:endParaRPr lang="sr-Latn-ME" altLang="en-US" sz="2000" b="1" u="sng" dirty="0"/>
          </a:p>
          <a:p>
            <a:r>
              <a:rPr lang="sr-Latn-ME" altLang="en-US" sz="2000" b="1" u="sng" dirty="0" smtClean="0"/>
              <a:t>Registar </a:t>
            </a:r>
            <a:r>
              <a:rPr lang="sr-Latn-ME" altLang="en-US" sz="2000" b="1" u="sng" dirty="0"/>
              <a:t>rizika</a:t>
            </a:r>
            <a:r>
              <a:rPr lang="sr-Latn-ME" altLang="en-US" sz="2000" b="1" dirty="0"/>
              <a:t> </a:t>
            </a:r>
            <a:r>
              <a:rPr lang="sr-Latn-ME" altLang="en-US" sz="2000" dirty="0" smtClean="0"/>
              <a:t>uključuje najznačajnije potencijalne rizike </a:t>
            </a:r>
            <a:r>
              <a:rPr lang="sr-Latn-ME" altLang="en-US" sz="2000" dirty="0"/>
              <a:t>sa kojima se suočava institucija prateći svoju misiju i ispunjavanje ciljeva, gdje će se rizici razložiti na odgovarajuće oblasti/područja </a:t>
            </a:r>
            <a:r>
              <a:rPr lang="sr-Latn-ME" altLang="en-US" sz="2000" dirty="0" smtClean="0"/>
              <a:t>obuhvata </a:t>
            </a:r>
            <a:r>
              <a:rPr lang="sr-Latn-ME" altLang="en-US" sz="2000" dirty="0"/>
              <a:t>i </a:t>
            </a:r>
            <a:r>
              <a:rPr lang="sr-Latn-ME" altLang="en-US" sz="2000" dirty="0" smtClean="0"/>
              <a:t>izvršiti procjena njihovog intenziteta </a:t>
            </a:r>
            <a:r>
              <a:rPr lang="sr-Latn-ME" altLang="en-US" sz="2000" dirty="0"/>
              <a:t>radi efikasnog upravljanja na svim nivoima</a:t>
            </a:r>
            <a:r>
              <a:rPr lang="en-US" altLang="en-US" sz="2000" dirty="0" smtClean="0"/>
              <a:t>.</a:t>
            </a:r>
            <a:endParaRPr lang="sr-Latn-ME" sz="2000" dirty="0"/>
          </a:p>
          <a:p>
            <a:r>
              <a:rPr lang="sr-Latn-ME" sz="2000" b="1" u="sng" dirty="0" smtClean="0"/>
              <a:t>Mjere za smanjenje rizika</a:t>
            </a:r>
            <a:r>
              <a:rPr lang="sr-Latn-ME" sz="2000" dirty="0" smtClean="0"/>
              <a:t> su mjere pravne i praktične prirode (mogu se odnositi na normativu, organizaciju ili zaposlene) kojima se sprečavaju, umanjuju i u konačnom otklanjaju rizici za nastanak i razvoj negativnih pojava (neetičnih i neprofesionalnih postupanja, sukoba interesa, mogućih koruptivnih postupaka i radnji, nedozvoljenog lobiranja i drugih nepravilnosti).</a:t>
            </a:r>
            <a:endParaRPr lang="sr-Latn-ME" sz="2000" dirty="0"/>
          </a:p>
        </p:txBody>
      </p:sp>
    </p:spTree>
    <p:extLst>
      <p:ext uri="{BB962C8B-B14F-4D97-AF65-F5344CB8AC3E}">
        <p14:creationId xmlns:p14="http://schemas.microsoft.com/office/powerpoint/2010/main" val="14304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032723" cy="1320800"/>
          </a:xfrm>
        </p:spPr>
        <p:txBody>
          <a:bodyPr>
            <a:normAutofit/>
          </a:bodyPr>
          <a:lstStyle/>
          <a:p>
            <a:r>
              <a:rPr lang="sr-Latn-ME" altLang="en-US" sz="5400" dirty="0" smtClean="0"/>
              <a:t>Procjena rizika od korupcije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6" y="1874517"/>
            <a:ext cx="9590314" cy="4526283"/>
          </a:xfrm>
        </p:spPr>
        <p:txBody>
          <a:bodyPr>
            <a:normAutofit/>
          </a:bodyPr>
          <a:lstStyle/>
          <a:p>
            <a:r>
              <a:rPr lang="sl-SI" altLang="en-US" dirty="0"/>
              <a:t>Intenzitet rizika dobija se množenjem </a:t>
            </a:r>
            <a:r>
              <a:rPr lang="sl-SI" altLang="en-US" dirty="0" smtClean="0"/>
              <a:t>vjerovatnoće i posljedica rizika, </a:t>
            </a:r>
            <a:r>
              <a:rPr lang="sl-SI" altLang="en-US" dirty="0"/>
              <a:t>upotrebom matrice rizika </a:t>
            </a:r>
            <a:r>
              <a:rPr lang="sl-SI" altLang="en-US" u="sng" dirty="0" smtClean="0"/>
              <a:t>„vjerovatnoće (1-10</a:t>
            </a:r>
            <a:r>
              <a:rPr lang="sl-SI" altLang="en-US" u="sng" dirty="0"/>
              <a:t>) </a:t>
            </a:r>
            <a:r>
              <a:rPr lang="sl-SI" altLang="en-US" b="1" u="sng" dirty="0"/>
              <a:t>x </a:t>
            </a:r>
            <a:r>
              <a:rPr lang="sl-SI" altLang="en-US" u="sng" dirty="0" smtClean="0"/>
              <a:t>posljedice (1-10)”</a:t>
            </a:r>
            <a:r>
              <a:rPr lang="sl-SI" altLang="en-US" dirty="0" smtClean="0"/>
              <a:t>.</a:t>
            </a:r>
          </a:p>
          <a:p>
            <a:pPr marL="0" indent="0">
              <a:buNone/>
            </a:pPr>
            <a:r>
              <a:rPr lang="sl-SI" altLang="en-US" b="1" dirty="0" smtClean="0"/>
              <a:t>                                                                  </a:t>
            </a:r>
          </a:p>
          <a:p>
            <a:pPr marL="0" indent="0">
              <a:buNone/>
            </a:pPr>
            <a:r>
              <a:rPr lang="sl-SI" altLang="en-US" b="1" dirty="0"/>
              <a:t> </a:t>
            </a:r>
            <a:r>
              <a:rPr lang="sl-SI" altLang="en-US" b="1" dirty="0" smtClean="0"/>
              <a:t>                                                                  </a:t>
            </a:r>
          </a:p>
          <a:p>
            <a:pPr marL="0" indent="0">
              <a:buNone/>
            </a:pPr>
            <a:endParaRPr lang="sl-SI" altLang="en-US" b="1" dirty="0"/>
          </a:p>
          <a:p>
            <a:pPr marL="0" indent="0">
              <a:buNone/>
            </a:pPr>
            <a:r>
              <a:rPr lang="sl-SI" altLang="en-US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●</a:t>
            </a:r>
            <a:r>
              <a:rPr lang="sl-SI" altLang="en-US" b="1" dirty="0" smtClean="0"/>
              <a:t>    Rizici niskog intenziteta</a:t>
            </a:r>
          </a:p>
          <a:p>
            <a:pPr marL="0" indent="0">
              <a:buNone/>
            </a:pPr>
            <a:r>
              <a:rPr lang="sl-SI" altLang="en-US" b="1" dirty="0"/>
              <a:t> </a:t>
            </a:r>
            <a:r>
              <a:rPr lang="sl-SI" altLang="en-US" b="1" dirty="0" smtClean="0"/>
              <a:t>              								   </a:t>
            </a:r>
            <a:r>
              <a:rPr lang="sl-SI" altLang="en-US" b="1" dirty="0">
                <a:solidFill>
                  <a:srgbClr val="E88018"/>
                </a:solidFill>
              </a:rPr>
              <a:t>●</a:t>
            </a:r>
            <a:r>
              <a:rPr lang="sl-SI" altLang="en-US" b="1" dirty="0" smtClean="0"/>
              <a:t>    Rizici srednjeg intenziteta</a:t>
            </a:r>
          </a:p>
          <a:p>
            <a:pPr marL="0" indent="0">
              <a:buNone/>
            </a:pPr>
            <a:r>
              <a:rPr lang="sl-SI" altLang="en-US" b="1" dirty="0"/>
              <a:t>	</a:t>
            </a:r>
            <a:r>
              <a:rPr lang="sl-SI" altLang="en-US" b="1" dirty="0" smtClean="0"/>
              <a:t>               							   </a:t>
            </a:r>
            <a:r>
              <a:rPr lang="sl-SI" altLang="en-US" b="1" dirty="0">
                <a:solidFill>
                  <a:srgbClr val="FF0000"/>
                </a:solidFill>
              </a:rPr>
              <a:t>●</a:t>
            </a:r>
            <a:r>
              <a:rPr lang="sl-SI" altLang="en-US" b="1" dirty="0" smtClean="0"/>
              <a:t>    Rizici visokog intenziteta</a:t>
            </a:r>
            <a:endParaRPr lang="en-US" alt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623182"/>
              </p:ext>
            </p:extLst>
          </p:nvPr>
        </p:nvGraphicFramePr>
        <p:xfrm>
          <a:off x="1271745" y="2552475"/>
          <a:ext cx="4123214" cy="384832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705287">
                  <a:extLst>
                    <a:ext uri="{9D8B030D-6E8A-4147-A177-3AD203B41FA5}">
                      <a16:colId xmlns:a16="http://schemas.microsoft.com/office/drawing/2014/main" val="270237775"/>
                    </a:ext>
                  </a:extLst>
                </a:gridCol>
                <a:gridCol w="543734">
                  <a:extLst>
                    <a:ext uri="{9D8B030D-6E8A-4147-A177-3AD203B41FA5}">
                      <a16:colId xmlns:a16="http://schemas.microsoft.com/office/drawing/2014/main" val="564700751"/>
                    </a:ext>
                  </a:extLst>
                </a:gridCol>
                <a:gridCol w="324311">
                  <a:extLst>
                    <a:ext uri="{9D8B030D-6E8A-4147-A177-3AD203B41FA5}">
                      <a16:colId xmlns:a16="http://schemas.microsoft.com/office/drawing/2014/main" val="2758574186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208297970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3683935747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1445639329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3124560923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934979567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3615982551"/>
                    </a:ext>
                  </a:extLst>
                </a:gridCol>
                <a:gridCol w="271264">
                  <a:extLst>
                    <a:ext uri="{9D8B030D-6E8A-4147-A177-3AD203B41FA5}">
                      <a16:colId xmlns:a16="http://schemas.microsoft.com/office/drawing/2014/main" val="3035522230"/>
                    </a:ext>
                  </a:extLst>
                </a:gridCol>
                <a:gridCol w="325517">
                  <a:extLst>
                    <a:ext uri="{9D8B030D-6E8A-4147-A177-3AD203B41FA5}">
                      <a16:colId xmlns:a16="http://schemas.microsoft.com/office/drawing/2014/main" val="1482741085"/>
                    </a:ext>
                  </a:extLst>
                </a:gridCol>
                <a:gridCol w="325517">
                  <a:extLst>
                    <a:ext uri="{9D8B030D-6E8A-4147-A177-3AD203B41FA5}">
                      <a16:colId xmlns:a16="http://schemas.microsoft.com/office/drawing/2014/main" val="2016012955"/>
                    </a:ext>
                  </a:extLst>
                </a:gridCol>
              </a:tblGrid>
              <a:tr h="374814">
                <a:tc row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POSLJEDICA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73025" marR="73025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0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ozbiljna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972287"/>
                  </a:ext>
                </a:extLst>
              </a:tr>
              <a:tr h="3005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891561"/>
                  </a:ext>
                </a:extLst>
              </a:tr>
              <a:tr h="2740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147426"/>
                  </a:ext>
                </a:extLst>
              </a:tr>
              <a:tr h="344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73025" marR="73025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0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umjerena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503013"/>
                  </a:ext>
                </a:extLst>
              </a:tr>
              <a:tr h="3217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188255"/>
                  </a:ext>
                </a:extLst>
              </a:tr>
              <a:tr h="229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55021"/>
                  </a:ext>
                </a:extLst>
              </a:tr>
              <a:tr h="2958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67489"/>
                  </a:ext>
                </a:extLst>
              </a:tr>
              <a:tr h="344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73025" marR="73025" algn="ctr">
                        <a:spcBef>
                          <a:spcPts val="300"/>
                        </a:spcBef>
                        <a:spcAft>
                          <a:spcPts val="50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0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mala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601613"/>
                  </a:ext>
                </a:extLst>
              </a:tr>
              <a:tr h="2793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01629"/>
                  </a:ext>
                </a:extLst>
              </a:tr>
              <a:tr h="3223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F6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491295"/>
                  </a:ext>
                </a:extLst>
              </a:tr>
              <a:tr h="401335">
                <a:tc rowSpan="2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Intenzitet rizika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(posljedicaj </a:t>
                      </a:r>
                      <a:r>
                        <a:rPr lang="sr-Latn-ME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</a:t>
                      </a:r>
                      <a:r>
                        <a:rPr lang="sr-Latn-ME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vjerovatnoća)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0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niska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0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srednja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000" b="1" kern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visoka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07911"/>
                  </a:ext>
                </a:extLst>
              </a:tr>
              <a:tr h="35890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676400" algn="l"/>
                        </a:tabLst>
                      </a:pPr>
                      <a:r>
                        <a:rPr lang="sr-Latn-ME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VJEROVATNOĆA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195" marR="64195" marT="89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69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14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7543"/>
            <a:ext cx="9631436" cy="4822371"/>
          </a:xfrm>
        </p:spPr>
        <p:txBody>
          <a:bodyPr>
            <a:normAutofit/>
          </a:bodyPr>
          <a:lstStyle/>
          <a:p>
            <a:endParaRPr lang="sr-Latn-ME" sz="2400" dirty="0" smtClean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92662"/>
              </p:ext>
            </p:extLst>
          </p:nvPr>
        </p:nvGraphicFramePr>
        <p:xfrm>
          <a:off x="677334" y="1294215"/>
          <a:ext cx="8099425" cy="5377216"/>
        </p:xfrm>
        <a:graphic>
          <a:graphicData uri="http://schemas.openxmlformats.org/drawingml/2006/table">
            <a:tbl>
              <a:tblPr/>
              <a:tblGrid>
                <a:gridCol w="103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6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08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41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97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20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REGISTAR RIZIKA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PROCJENA I MJERENJE RIZIKA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D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REAGOVANJE NA RIZIK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PREGLED I IZVJEŠTAVANJE O RIZICIMA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87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Oblasti rizika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Radna mjesta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Osnovni rizici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A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Postojeće mjere kontrole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Preostali rizici (rezidualni)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Vjer.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Posljedice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Procjena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D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Predložene mjere za smanjenje/otklanjanje rizika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Odgovorna osoba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Rok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St.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87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ME" sz="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Kratak opis i ocjena realizacije mjere</a:t>
                      </a:r>
                      <a:endParaRPr kumimoji="0" lang="sr-Latn-ME" sz="11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8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 Rukovođenje i upravljanje 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 Kadrovska politika, etično i profesinalno ponašanje zaposlenih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8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3. Planiranje i upravljanje finansijama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5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4.Čuvanje i bezbjednost podataka i dokumenata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en-GB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18464" marR="18464" marT="18464" marB="18464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77334" y="545666"/>
            <a:ext cx="6697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altLang="de-DE" sz="3600">
                <a:solidFill>
                  <a:srgbClr val="5FCBEF"/>
                </a:solidFill>
                <a:ea typeface="+mj-ea"/>
                <a:cs typeface="+mj-cs"/>
              </a:rPr>
              <a:t>Obrazac plana integriteta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411747" cy="1320800"/>
          </a:xfrm>
        </p:spPr>
        <p:txBody>
          <a:bodyPr>
            <a:normAutofit/>
          </a:bodyPr>
          <a:lstStyle/>
          <a:p>
            <a:r>
              <a:rPr lang="sr-Latn-ME" dirty="0"/>
              <a:t>Planovi integriteta u </a:t>
            </a:r>
            <a:r>
              <a:rPr lang="sr-Latn-ME" dirty="0" smtClean="0"/>
              <a:t>organima vlasti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4239" y="2743200"/>
            <a:ext cx="93107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b="1" dirty="0" smtClean="0">
                <a:latin typeface="+mj-lt"/>
                <a:ea typeface="+mj-ea"/>
                <a:cs typeface="+mj-cs"/>
              </a:rPr>
              <a:t>Izvještaj o donošenju i sprovođenju planova integriteta u 2018. godini</a:t>
            </a:r>
          </a:p>
          <a:p>
            <a:endParaRPr lang="sr-Latn-ME" sz="3600" dirty="0" smtClean="0">
              <a:latin typeface="+mj-lt"/>
              <a:ea typeface="+mj-ea"/>
              <a:cs typeface="+mj-cs"/>
            </a:endParaRPr>
          </a:p>
          <a:p>
            <a:endParaRPr lang="sr-Latn-ME" sz="3600" dirty="0" smtClean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8143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59229"/>
            <a:ext cx="8596668" cy="1571171"/>
          </a:xfrm>
        </p:spPr>
        <p:txBody>
          <a:bodyPr/>
          <a:lstStyle/>
          <a:p>
            <a:r>
              <a:rPr lang="en-US" dirty="0" err="1"/>
              <a:t>Izvještaj</a:t>
            </a:r>
            <a:r>
              <a:rPr lang="en-US" dirty="0"/>
              <a:t> o </a:t>
            </a:r>
            <a:r>
              <a:rPr lang="en-US" dirty="0" err="1"/>
              <a:t>donošenju</a:t>
            </a:r>
            <a:r>
              <a:rPr lang="en-US" dirty="0"/>
              <a:t> i </a:t>
            </a:r>
            <a:r>
              <a:rPr lang="en-US" dirty="0" err="1"/>
              <a:t>sprovođenju</a:t>
            </a:r>
            <a:r>
              <a:rPr lang="en-US" dirty="0"/>
              <a:t> </a:t>
            </a:r>
            <a:r>
              <a:rPr lang="en-US" dirty="0" err="1"/>
              <a:t>planova</a:t>
            </a:r>
            <a:r>
              <a:rPr lang="en-US" dirty="0"/>
              <a:t> </a:t>
            </a:r>
            <a:r>
              <a:rPr lang="en-US" dirty="0" err="1"/>
              <a:t>integriteta</a:t>
            </a:r>
            <a:r>
              <a:rPr lang="en-US" dirty="0"/>
              <a:t> </a:t>
            </a:r>
            <a:r>
              <a:rPr lang="sr-Latn-ME" dirty="0" smtClean="0"/>
              <a:t>– Glavni nalazi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91" y="1774371"/>
            <a:ext cx="10196337" cy="4974771"/>
          </a:xfrm>
        </p:spPr>
        <p:txBody>
          <a:bodyPr>
            <a:normAutofit/>
          </a:bodyPr>
          <a:lstStyle/>
          <a:p>
            <a:r>
              <a:rPr lang="sr-Latn-ME" sz="2400" dirty="0" smtClean="0"/>
              <a:t>Ukupno </a:t>
            </a:r>
            <a:r>
              <a:rPr lang="en-US" sz="2400" b="1" u="sng" dirty="0" smtClean="0"/>
              <a:t>18,113 </a:t>
            </a:r>
            <a:r>
              <a:rPr lang="sr-Latn-ME" sz="2400" b="1" u="sng" dirty="0" smtClean="0"/>
              <a:t>rezidualnih rizika</a:t>
            </a:r>
            <a:r>
              <a:rPr lang="sr-Latn-ME" sz="2400" b="1" dirty="0" smtClean="0"/>
              <a:t> </a:t>
            </a:r>
            <a:r>
              <a:rPr lang="en-US" sz="2400" dirty="0" err="1" smtClean="0"/>
              <a:t>identifi</a:t>
            </a:r>
            <a:r>
              <a:rPr lang="sr-Latn-ME" sz="2400" dirty="0" smtClean="0"/>
              <a:t>kovano je u svim planovima integriteta, od kojih je</a:t>
            </a:r>
            <a:r>
              <a:rPr lang="en-US" sz="2400" dirty="0" smtClean="0"/>
              <a:t>:</a:t>
            </a:r>
          </a:p>
          <a:p>
            <a:pPr marL="1143000" indent="-457200"/>
            <a:r>
              <a:rPr lang="en-US" sz="2400" dirty="0" smtClean="0"/>
              <a:t>2,364 </a:t>
            </a:r>
            <a:r>
              <a:rPr lang="sr-Latn-ME" sz="2400" dirty="0" smtClean="0"/>
              <a:t>rizika </a:t>
            </a:r>
            <a:r>
              <a:rPr lang="sr-Latn-ME" sz="2400" dirty="0" smtClean="0">
                <a:solidFill>
                  <a:srgbClr val="FF0000"/>
                </a:solidFill>
              </a:rPr>
              <a:t>visokog intenziteta</a:t>
            </a:r>
            <a:endParaRPr lang="en-US" sz="2400" dirty="0" smtClean="0"/>
          </a:p>
          <a:p>
            <a:pPr marL="1143000" indent="-457200"/>
            <a:r>
              <a:rPr lang="en-US" sz="2400" dirty="0" smtClean="0"/>
              <a:t>10,500 </a:t>
            </a:r>
            <a:r>
              <a:rPr lang="sr-Latn-ME" sz="2400" dirty="0" smtClean="0"/>
              <a:t>rizika </a:t>
            </a:r>
            <a:r>
              <a:rPr lang="sr-Latn-ME" sz="2400" dirty="0" smtClean="0">
                <a:solidFill>
                  <a:srgbClr val="E88018"/>
                </a:solidFill>
              </a:rPr>
              <a:t>srednjeg intenziteta</a:t>
            </a:r>
            <a:endParaRPr lang="en-US" sz="2400" dirty="0" smtClean="0">
              <a:solidFill>
                <a:srgbClr val="E88018"/>
              </a:solidFill>
            </a:endParaRPr>
          </a:p>
          <a:p>
            <a:pPr marL="1143000" indent="-457200"/>
            <a:r>
              <a:rPr lang="en-US" sz="2400" dirty="0" smtClean="0"/>
              <a:t>5,217</a:t>
            </a:r>
            <a:r>
              <a:rPr lang="sr-Latn-ME" sz="2400" dirty="0" smtClean="0"/>
              <a:t> rizika</a:t>
            </a:r>
            <a:r>
              <a:rPr lang="en-US" sz="2400" dirty="0" smtClean="0"/>
              <a:t> </a:t>
            </a:r>
            <a:r>
              <a:rPr lang="sr-Latn-ME" sz="2400" dirty="0" smtClean="0">
                <a:solidFill>
                  <a:schemeClr val="accent5">
                    <a:lumMod val="75000"/>
                  </a:schemeClr>
                </a:solidFill>
              </a:rPr>
              <a:t>niskog intenziteta</a:t>
            </a:r>
            <a:endParaRPr lang="sr-Latn-ME" sz="2400" dirty="0" smtClean="0"/>
          </a:p>
          <a:p>
            <a:pPr marL="1143000" indent="-457200"/>
            <a:r>
              <a:rPr lang="sr-Latn-ME" sz="2400" dirty="0" smtClean="0"/>
              <a:t>32 rizika čiji intenzitet nije definisan</a:t>
            </a:r>
            <a:endParaRPr lang="en-US" sz="2400" dirty="0" smtClean="0"/>
          </a:p>
          <a:p>
            <a:r>
              <a:rPr lang="sr-Latn-ME" sz="2400" dirty="0" smtClean="0"/>
              <a:t>Ukupno </a:t>
            </a:r>
            <a:r>
              <a:rPr lang="en-US" sz="2400" b="1" u="sng" dirty="0" smtClean="0"/>
              <a:t>33.360 </a:t>
            </a:r>
            <a:r>
              <a:rPr lang="sr-Latn-ME" sz="2400" b="1" u="sng" dirty="0" smtClean="0"/>
              <a:t>predloženih mjera</a:t>
            </a:r>
            <a:r>
              <a:rPr lang="sr-Latn-ME" sz="2400" dirty="0"/>
              <a:t> </a:t>
            </a:r>
            <a:r>
              <a:rPr lang="sr-Latn-ME" sz="2400" dirty="0" smtClean="0"/>
              <a:t>za smanjenje/uklanjanje rizika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437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" y="195943"/>
            <a:ext cx="11769634" cy="6453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1680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566"/>
          </a:xfrm>
        </p:spPr>
        <p:txBody>
          <a:bodyPr>
            <a:noAutofit/>
          </a:bodyPr>
          <a:lstStyle/>
          <a:p>
            <a:r>
              <a:rPr lang="sr-Latn-ME" altLang="en-US" dirty="0" smtClean="0"/>
              <a:t>Izvještavanje organa vlasti o sprovođenju plana integriteta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72937"/>
            <a:ext cx="9380517" cy="4428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ME" sz="2800" dirty="0"/>
              <a:t>U izvještajima o sprovođenju planova integriteta, organi </a:t>
            </a:r>
            <a:r>
              <a:rPr lang="sr-Latn-ME" sz="2800" dirty="0" smtClean="0"/>
              <a:t>su </a:t>
            </a:r>
            <a:r>
              <a:rPr lang="sr-Latn-ME" sz="2800" dirty="0"/>
              <a:t>bili u obavezi da izvijeste o:</a:t>
            </a:r>
            <a:endParaRPr lang="en-US" sz="2800" dirty="0"/>
          </a:p>
          <a:p>
            <a:pPr marL="0" lvl="0" indent="0">
              <a:buNone/>
            </a:pPr>
            <a:r>
              <a:rPr lang="sr-Latn-ME" sz="2800" dirty="0" smtClean="0">
                <a:solidFill>
                  <a:schemeClr val="accent1">
                    <a:lumMod val="75000"/>
                  </a:schemeClr>
                </a:solidFill>
              </a:rPr>
              <a:t>1) realizaciji </a:t>
            </a:r>
            <a:r>
              <a:rPr lang="sr-Latn-ME" sz="2800" dirty="0">
                <a:solidFill>
                  <a:schemeClr val="accent1">
                    <a:lumMod val="75000"/>
                  </a:schemeClr>
                </a:solidFill>
              </a:rPr>
              <a:t>planiranih mjera </a:t>
            </a:r>
            <a:r>
              <a:rPr lang="sr-Latn-ME" sz="2800" dirty="0"/>
              <a:t>(ocjena stepena realizacije i kratak opis preduzetih aktivnosti) i</a:t>
            </a:r>
            <a:endParaRPr lang="en-US" sz="2800" dirty="0"/>
          </a:p>
          <a:p>
            <a:pPr marL="0" lvl="0" indent="0">
              <a:buNone/>
            </a:pPr>
            <a:r>
              <a:rPr lang="sr-Latn-ME" sz="2800" dirty="0" smtClean="0">
                <a:solidFill>
                  <a:schemeClr val="accent1">
                    <a:lumMod val="75000"/>
                  </a:schemeClr>
                </a:solidFill>
              </a:rPr>
              <a:t>2) trenutnom </a:t>
            </a:r>
            <a:r>
              <a:rPr lang="sr-Latn-ME" sz="2800" dirty="0">
                <a:solidFill>
                  <a:schemeClr val="accent1">
                    <a:lumMod val="75000"/>
                  </a:schemeClr>
                </a:solidFill>
              </a:rPr>
              <a:t>statusu rizika </a:t>
            </a:r>
            <a:r>
              <a:rPr lang="sr-Latn-ME" sz="2800" dirty="0"/>
              <a:t>(eventualnoj promjeni visine rizika nakon dvije godine sprovođenja plana integriteta u odnosu na inicijalnu procjenu rizika).</a:t>
            </a:r>
            <a:endParaRPr lang="en-US" sz="2800" dirty="0"/>
          </a:p>
          <a:p>
            <a:endParaRPr lang="sr-Latn-ME" alt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0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6503"/>
          </a:xfrm>
        </p:spPr>
        <p:txBody>
          <a:bodyPr>
            <a:noAutofit/>
          </a:bodyPr>
          <a:lstStyle/>
          <a:p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72937"/>
            <a:ext cx="9380517" cy="4428308"/>
          </a:xfrm>
        </p:spPr>
        <p:txBody>
          <a:bodyPr>
            <a:normAutofit/>
          </a:bodyPr>
          <a:lstStyle/>
          <a:p>
            <a:endParaRPr lang="sr-Latn-ME" altLang="en-US" sz="2800" dirty="0" smtClean="0"/>
          </a:p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00847102"/>
              </p:ext>
            </p:extLst>
          </p:nvPr>
        </p:nvGraphicFramePr>
        <p:xfrm>
          <a:off x="240421" y="222068"/>
          <a:ext cx="11685968" cy="6374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553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72937"/>
            <a:ext cx="9380517" cy="4428308"/>
          </a:xfrm>
        </p:spPr>
        <p:txBody>
          <a:bodyPr>
            <a:normAutofit/>
          </a:bodyPr>
          <a:lstStyle/>
          <a:p>
            <a:endParaRPr lang="sr-Latn-ME" altLang="en-US" sz="2800" dirty="0" smtClean="0"/>
          </a:p>
          <a:p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00649383"/>
              </p:ext>
            </p:extLst>
          </p:nvPr>
        </p:nvGraphicFramePr>
        <p:xfrm>
          <a:off x="235131" y="248193"/>
          <a:ext cx="11691258" cy="6348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427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72937"/>
            <a:ext cx="9380517" cy="4428308"/>
          </a:xfrm>
        </p:spPr>
        <p:txBody>
          <a:bodyPr>
            <a:normAutofit/>
          </a:bodyPr>
          <a:lstStyle/>
          <a:p>
            <a:endParaRPr lang="sr-Latn-ME" altLang="en-US" sz="2800" dirty="0" smtClean="0"/>
          </a:p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416695164"/>
              </p:ext>
            </p:extLst>
          </p:nvPr>
        </p:nvGraphicFramePr>
        <p:xfrm>
          <a:off x="222069" y="209007"/>
          <a:ext cx="11678194" cy="6361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604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566"/>
          </a:xfrm>
        </p:spPr>
        <p:txBody>
          <a:bodyPr>
            <a:noAutofit/>
          </a:bodyPr>
          <a:lstStyle/>
          <a:p>
            <a:r>
              <a:rPr lang="sr-Latn-ME" altLang="en-US" dirty="0" smtClean="0"/>
              <a:t>Promjena statusa/intenziteta rizika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632858"/>
            <a:ext cx="5109512" cy="2978331"/>
          </a:xfrm>
        </p:spPr>
        <p:txBody>
          <a:bodyPr>
            <a:normAutofit/>
          </a:bodyPr>
          <a:lstStyle/>
          <a:p>
            <a:r>
              <a:rPr lang="sr-Latn-ME" altLang="en-US" sz="2800" dirty="0"/>
              <a:t>Organi vlasti </a:t>
            </a:r>
            <a:r>
              <a:rPr lang="sr-Latn-ME" altLang="en-US" sz="2800" dirty="0" smtClean="0"/>
              <a:t>su bili u </a:t>
            </a:r>
            <a:r>
              <a:rPr lang="sr-Latn-ME" altLang="en-US" sz="2800" dirty="0"/>
              <a:t>obavezi da </a:t>
            </a:r>
            <a:r>
              <a:rPr lang="sr-Latn-ME" altLang="en-US" sz="2800" dirty="0" smtClean="0"/>
              <a:t>navedu </a:t>
            </a:r>
            <a:r>
              <a:rPr lang="sr-Latn-ME" altLang="en-US" sz="2800" dirty="0"/>
              <a:t>informacije o </a:t>
            </a:r>
            <a:r>
              <a:rPr lang="sr-Latn-ME" altLang="en-US" sz="2800" dirty="0" smtClean="0"/>
              <a:t>trenutnom statusu rizika, odnosno o eventualnoj </a:t>
            </a:r>
            <a:r>
              <a:rPr lang="sr-Latn-ME" altLang="en-US" sz="2800" dirty="0"/>
              <a:t>promjeni </a:t>
            </a:r>
            <a:r>
              <a:rPr lang="sr-Latn-ME" altLang="en-US" sz="2800" dirty="0" smtClean="0"/>
              <a:t>intenziteta rizika.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486450"/>
              </p:ext>
            </p:extLst>
          </p:nvPr>
        </p:nvGraphicFramePr>
        <p:xfrm>
          <a:off x="1008438" y="4754881"/>
          <a:ext cx="3980292" cy="139772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19172">
                  <a:extLst>
                    <a:ext uri="{9D8B030D-6E8A-4147-A177-3AD203B41FA5}">
                      <a16:colId xmlns:a16="http://schemas.microsoft.com/office/drawing/2014/main" val="1186910853"/>
                    </a:ext>
                  </a:extLst>
                </a:gridCol>
                <a:gridCol w="1040408">
                  <a:extLst>
                    <a:ext uri="{9D8B030D-6E8A-4147-A177-3AD203B41FA5}">
                      <a16:colId xmlns:a16="http://schemas.microsoft.com/office/drawing/2014/main" val="1091474273"/>
                    </a:ext>
                  </a:extLst>
                </a:gridCol>
                <a:gridCol w="910356">
                  <a:extLst>
                    <a:ext uri="{9D8B030D-6E8A-4147-A177-3AD203B41FA5}">
                      <a16:colId xmlns:a16="http://schemas.microsoft.com/office/drawing/2014/main" val="1500239533"/>
                    </a:ext>
                  </a:extLst>
                </a:gridCol>
                <a:gridCol w="910356">
                  <a:extLst>
                    <a:ext uri="{9D8B030D-6E8A-4147-A177-3AD203B41FA5}">
                      <a16:colId xmlns:a16="http://schemas.microsoft.com/office/drawing/2014/main" val="3883897940"/>
                    </a:ext>
                  </a:extLst>
                </a:gridCol>
              </a:tblGrid>
              <a:tr h="83139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400" dirty="0">
                          <a:effectLst/>
                        </a:rPr>
                        <a:t>Napredak stanja od prethodne provjere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400" dirty="0">
                          <a:effectLst/>
                        </a:rPr>
                        <a:t>bez promjena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400" dirty="0">
                          <a:effectLst/>
                        </a:rPr>
                        <a:t>povećan rizik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1400" dirty="0">
                          <a:effectLst/>
                        </a:rPr>
                        <a:t>smanjen rizik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6714143"/>
                  </a:ext>
                </a:extLst>
              </a:tr>
              <a:tr h="5663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2400" b="1" dirty="0">
                          <a:effectLst/>
                        </a:rPr>
                        <a:t>↔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2400" b="1" dirty="0">
                          <a:effectLst/>
                        </a:rPr>
                        <a:t>↑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ME" sz="2400" b="1" dirty="0">
                          <a:effectLst/>
                        </a:rPr>
                        <a:t>↓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4398727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553933675"/>
              </p:ext>
            </p:extLst>
          </p:nvPr>
        </p:nvGraphicFramePr>
        <p:xfrm>
          <a:off x="5512391" y="1632858"/>
          <a:ext cx="6374810" cy="451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102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566"/>
          </a:xfrm>
        </p:spPr>
        <p:txBody>
          <a:bodyPr>
            <a:noAutofit/>
          </a:bodyPr>
          <a:lstStyle/>
          <a:p>
            <a:r>
              <a:rPr lang="sr-Latn-ME" altLang="en-US" dirty="0" smtClean="0"/>
              <a:t>Procjena efikasnosti plana integriteta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2858"/>
            <a:ext cx="9380517" cy="5068387"/>
          </a:xfrm>
        </p:spPr>
        <p:txBody>
          <a:bodyPr>
            <a:normAutofit lnSpcReduction="10000"/>
          </a:bodyPr>
          <a:lstStyle/>
          <a:p>
            <a:r>
              <a:rPr lang="sr-Latn-ME" altLang="en-US" sz="2800" dirty="0" smtClean="0"/>
              <a:t>Organ vlasti svake druge godine procjenjuje </a:t>
            </a:r>
            <a:r>
              <a:rPr lang="sr-Latn-ME" altLang="en-US" sz="2800" b="1" u="sng" dirty="0" smtClean="0"/>
              <a:t>efikasnost i efektivnost plana integriteta</a:t>
            </a:r>
            <a:r>
              <a:rPr lang="sr-Latn-ME" altLang="en-US" sz="2800" dirty="0" smtClean="0"/>
              <a:t>, shodno ZSK.</a:t>
            </a:r>
          </a:p>
          <a:p>
            <a:r>
              <a:rPr lang="sr-Latn-ME" altLang="de-DE" sz="2800" dirty="0" smtClean="0"/>
              <a:t>U </a:t>
            </a:r>
            <a:r>
              <a:rPr lang="sr-Latn-ME" altLang="de-DE" sz="2800" dirty="0"/>
              <a:t>cilju unapređenja postojećih i izrade novih planova integriteta, Agencija je izradila </a:t>
            </a:r>
            <a:r>
              <a:rPr lang="sr-Latn-ME" altLang="de-DE" sz="2800" b="1" dirty="0"/>
              <a:t>Upitnik za procjenu efikasnosti i efektivnosti plana </a:t>
            </a:r>
            <a:r>
              <a:rPr lang="sr-Latn-ME" altLang="de-DE" sz="2800" b="1" dirty="0" smtClean="0"/>
              <a:t>integriteta</a:t>
            </a:r>
          </a:p>
          <a:p>
            <a:r>
              <a:rPr lang="sr-Latn-ME" altLang="de-DE" sz="2800" dirty="0"/>
              <a:t>Izrađeno je više verzija upitnika:</a:t>
            </a:r>
          </a:p>
          <a:p>
            <a:pPr marL="0" indent="0">
              <a:buNone/>
            </a:pPr>
            <a:r>
              <a:rPr lang="sr-Latn-ME" altLang="de-DE" sz="2800" dirty="0" smtClean="0"/>
              <a:t>		Opšti </a:t>
            </a:r>
            <a:r>
              <a:rPr lang="sr-Latn-ME" altLang="de-DE" sz="2800" dirty="0"/>
              <a:t>upitnik (168 pitanja)</a:t>
            </a:r>
          </a:p>
          <a:p>
            <a:pPr marL="0" indent="0">
              <a:buNone/>
            </a:pPr>
            <a:r>
              <a:rPr lang="sr-Latn-ME" altLang="de-DE" sz="2800" dirty="0" smtClean="0"/>
              <a:t>		Zdravstvo </a:t>
            </a:r>
            <a:r>
              <a:rPr lang="sr-Latn-ME" altLang="de-DE" sz="2800" dirty="0"/>
              <a:t>(168 + dodatna 33 pitanja)</a:t>
            </a:r>
          </a:p>
          <a:p>
            <a:pPr marL="0" indent="0">
              <a:buNone/>
            </a:pPr>
            <a:r>
              <a:rPr lang="sr-Latn-ME" altLang="de-DE" sz="2800" dirty="0" smtClean="0"/>
              <a:t>		Prosvjeta </a:t>
            </a:r>
            <a:r>
              <a:rPr lang="sr-Latn-ME" altLang="de-DE" sz="2800" dirty="0"/>
              <a:t>(168 + dodatnih 12 pitanja)</a:t>
            </a:r>
          </a:p>
          <a:p>
            <a:pPr marL="0" indent="0">
              <a:buNone/>
            </a:pPr>
            <a:r>
              <a:rPr lang="sr-Latn-ME" altLang="de-DE" sz="2800" dirty="0" smtClean="0"/>
              <a:t>		Lokalna </a:t>
            </a:r>
            <a:r>
              <a:rPr lang="sr-Latn-ME" altLang="de-DE" sz="2800" dirty="0"/>
              <a:t>samouprava (168 + dodatnih 20 pitanja)</a:t>
            </a:r>
          </a:p>
          <a:p>
            <a:endParaRPr lang="sr-Latn-ME" alt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6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Novi planovi integriteta (2018-2019</a:t>
            </a:r>
            <a:r>
              <a:rPr lang="sr-Latn-ME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00201"/>
            <a:ext cx="9877455" cy="4931228"/>
          </a:xfrm>
        </p:spPr>
        <p:txBody>
          <a:bodyPr>
            <a:noAutofit/>
          </a:bodyPr>
          <a:lstStyle/>
          <a:p>
            <a:r>
              <a:rPr lang="sr-Latn-ME" sz="2400" dirty="0" smtClean="0"/>
              <a:t>Nakon vršenja procjene efikasnosti i efektivnosti planova integriteta</a:t>
            </a:r>
            <a:r>
              <a:rPr lang="en-US" sz="2400" dirty="0" smtClean="0"/>
              <a:t>, </a:t>
            </a:r>
            <a:r>
              <a:rPr lang="sr-Latn-ME" sz="2400" dirty="0" smtClean="0"/>
              <a:t>organi vlasti su bili u obavezi da usvoje</a:t>
            </a:r>
            <a:r>
              <a:rPr lang="en-US" sz="2400" dirty="0" smtClean="0"/>
              <a:t> </a:t>
            </a:r>
            <a:r>
              <a:rPr lang="en-US" sz="2400" b="1" u="sng" dirty="0" smtClean="0"/>
              <a:t>n</a:t>
            </a:r>
            <a:r>
              <a:rPr lang="sr-Latn-ME" sz="2400" b="1" u="sng" dirty="0" smtClean="0"/>
              <a:t>ovi plan integriteta za period</a:t>
            </a:r>
            <a:r>
              <a:rPr lang="en-US" sz="2400" b="1" u="sng" dirty="0" smtClean="0"/>
              <a:t> 2018-2019</a:t>
            </a:r>
            <a:r>
              <a:rPr lang="sr-Latn-ME" sz="2400" b="1" u="sng" dirty="0" smtClean="0"/>
              <a:t>.</a:t>
            </a:r>
          </a:p>
          <a:p>
            <a:r>
              <a:rPr lang="en-US" sz="2400" dirty="0" err="1"/>
              <a:t>Ukupno</a:t>
            </a:r>
            <a:r>
              <a:rPr lang="en-US" sz="2400" dirty="0"/>
              <a:t> </a:t>
            </a:r>
            <a:r>
              <a:rPr lang="en-US" sz="2400" dirty="0" smtClean="0"/>
              <a:t>60</a:t>
            </a:r>
            <a:r>
              <a:rPr lang="sr-Latn-ME" sz="2400" dirty="0" smtClean="0"/>
              <a:t>6</a:t>
            </a:r>
            <a:r>
              <a:rPr lang="en-US" sz="2400" dirty="0" smtClean="0"/>
              <a:t> organ</a:t>
            </a:r>
            <a:r>
              <a:rPr lang="sr-Latn-ME" sz="2400" dirty="0" smtClean="0"/>
              <a:t>a je do sada</a:t>
            </a:r>
            <a:r>
              <a:rPr lang="en-US" sz="2400" dirty="0" smtClean="0"/>
              <a:t> </a:t>
            </a:r>
            <a:r>
              <a:rPr lang="en-US" sz="2400" dirty="0" err="1" smtClean="0"/>
              <a:t>ažirira</a:t>
            </a:r>
            <a:r>
              <a:rPr lang="sr-Latn-ME" sz="2400" dirty="0" smtClean="0"/>
              <a:t>l</a:t>
            </a:r>
            <a:r>
              <a:rPr lang="en-US" sz="2400" dirty="0" smtClean="0"/>
              <a:t>o plan </a:t>
            </a:r>
            <a:r>
              <a:rPr lang="en-US" sz="2400" dirty="0" err="1" smtClean="0"/>
              <a:t>integriteta</a:t>
            </a:r>
            <a:r>
              <a:rPr lang="sr-Latn-ME" sz="2400" dirty="0" smtClean="0"/>
              <a:t>.</a:t>
            </a:r>
            <a:r>
              <a:rPr lang="en-US" sz="2400" dirty="0" smtClean="0"/>
              <a:t> </a:t>
            </a:r>
            <a:endParaRPr lang="sr-Latn-ME" sz="2400" dirty="0" smtClean="0"/>
          </a:p>
          <a:p>
            <a:r>
              <a:rPr lang="sr-Latn-ME" sz="2400" dirty="0" smtClean="0"/>
              <a:t>Prilikom izrade novih planova integriteta</a:t>
            </a:r>
            <a:r>
              <a:rPr lang="en-US" sz="2400" dirty="0" smtClean="0"/>
              <a:t>,</a:t>
            </a:r>
            <a:r>
              <a:rPr lang="sr-Latn-ME" sz="2400" dirty="0" smtClean="0"/>
              <a:t> organi vlasti su uzimali u obzir rezultate pomenute procjene</a:t>
            </a:r>
            <a:r>
              <a:rPr lang="en-US" sz="2400" dirty="0" smtClean="0"/>
              <a:t>, </a:t>
            </a:r>
            <a:r>
              <a:rPr lang="sr-Latn-ME" sz="2400" dirty="0" smtClean="0"/>
              <a:t>preporuke za unapređenje plana integriteta koje je organima dala Agencija</a:t>
            </a:r>
            <a:r>
              <a:rPr lang="en-US" sz="2400" dirty="0" smtClean="0"/>
              <a:t>, </a:t>
            </a:r>
            <a:r>
              <a:rPr lang="sr-Latn-ME" sz="2400" dirty="0" smtClean="0"/>
              <a:t>kao i dosadašnje iskustvo organa vlasti u sprovođenju plana</a:t>
            </a:r>
            <a:r>
              <a:rPr lang="en-US" sz="2400" dirty="0" smtClean="0"/>
              <a:t>.</a:t>
            </a:r>
          </a:p>
          <a:p>
            <a:r>
              <a:rPr lang="sr-Latn-ME" sz="2400" dirty="0" smtClean="0"/>
              <a:t>Osim u štampanoj formi</a:t>
            </a:r>
            <a:r>
              <a:rPr lang="en-US" sz="2400" dirty="0" smtClean="0"/>
              <a:t>, </a:t>
            </a:r>
            <a:r>
              <a:rPr lang="sr-Latn-ME" sz="2400" dirty="0" smtClean="0"/>
              <a:t>organi vlasti su sada u obavezi da plan integriteta i izvještaj po prvi put podnose putem</a:t>
            </a:r>
            <a:r>
              <a:rPr lang="en-US" sz="2400" dirty="0" smtClean="0"/>
              <a:t> </a:t>
            </a:r>
            <a:r>
              <a:rPr lang="sr-Latn-ME" sz="2400" b="1" u="sng" dirty="0" smtClean="0"/>
              <a:t>aplikacije za planove integriteta</a:t>
            </a:r>
            <a:r>
              <a:rPr lang="en-US" sz="2400" dirty="0" smtClean="0"/>
              <a:t>, </a:t>
            </a:r>
            <a:r>
              <a:rPr lang="sr-Latn-ME" sz="2400" dirty="0" smtClean="0"/>
              <a:t>koja je korisnima postala dostupna u avgustu 2018. godine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2332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25" y="2142309"/>
            <a:ext cx="8596668" cy="1512388"/>
          </a:xfrm>
        </p:spPr>
        <p:txBody>
          <a:bodyPr>
            <a:noAutofit/>
          </a:bodyPr>
          <a:lstStyle/>
          <a:p>
            <a:pPr algn="ctr"/>
            <a:r>
              <a:rPr lang="sr-Latn-ME" sz="4800" dirty="0" smtClean="0"/>
              <a:t>Hvala na pažnji!</a:t>
            </a:r>
            <a:br>
              <a:rPr lang="sr-Latn-ME" sz="4800" dirty="0" smtClean="0"/>
            </a:br>
            <a:r>
              <a:rPr lang="sr-Latn-ME" sz="4800" dirty="0" smtClean="0"/>
              <a:t>Thank you for your attention!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025" y="5290457"/>
            <a:ext cx="8596668" cy="124097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800" dirty="0" smtClean="0"/>
              <a:t>Marko </a:t>
            </a:r>
            <a:r>
              <a:rPr lang="sr-Latn-ME" sz="2800" dirty="0" smtClean="0"/>
              <a:t>Škerović</a:t>
            </a:r>
          </a:p>
          <a:p>
            <a:pPr marL="0" indent="0" algn="ctr">
              <a:buNone/>
            </a:pPr>
            <a:r>
              <a:rPr lang="sr-Latn-ME" sz="2800" dirty="0" smtClean="0"/>
              <a:t>Agency for Prevention of Corruption - Montenegro</a:t>
            </a:r>
          </a:p>
          <a:p>
            <a:pPr marL="0" indent="0" algn="ctr">
              <a:buNone/>
            </a:pPr>
            <a:r>
              <a:rPr lang="en-US" sz="2800" dirty="0"/>
              <a:t>m</a:t>
            </a:r>
            <a:r>
              <a:rPr lang="sr-Latn-ME" sz="2800" dirty="0" smtClean="0"/>
              <a:t>arko.skerovic</a:t>
            </a:r>
            <a:r>
              <a:rPr lang="en-US" sz="2800" dirty="0" smtClean="0"/>
              <a:t>@antikorupcija.me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60309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4073</TotalTime>
  <Words>1071</Words>
  <Application>Microsoft Office PowerPoint</Application>
  <PresentationFormat>Widescreen</PresentationFormat>
  <Paragraphs>322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 3</vt:lpstr>
      <vt:lpstr>Facet</vt:lpstr>
      <vt:lpstr>Izrada i sprovođenje planova integriteta u institucijama Crne Gore</vt:lpstr>
      <vt:lpstr>Plan integriteta</vt:lpstr>
      <vt:lpstr>Plan integriteta</vt:lpstr>
      <vt:lpstr>Menadžer integriteta</vt:lpstr>
      <vt:lpstr>Planovi integriteta u Crnoj Gori</vt:lpstr>
      <vt:lpstr>PowerPoint Presentation</vt:lpstr>
      <vt:lpstr>Plan integriteta</vt:lpstr>
      <vt:lpstr>Procjena rizika od korupcije</vt:lpstr>
      <vt:lpstr>PowerPoint Presentation</vt:lpstr>
      <vt:lpstr>Planovi integriteta u organima vlasti</vt:lpstr>
      <vt:lpstr>Izvještaj o donošenju i sprovođenju planova integriteta – Glavni nalazi</vt:lpstr>
      <vt:lpstr>PowerPoint Presentation</vt:lpstr>
      <vt:lpstr>Izvještavanje organa vlasti o sprovođenju plana integriteta</vt:lpstr>
      <vt:lpstr>PowerPoint Presentation</vt:lpstr>
      <vt:lpstr>PowerPoint Presentation</vt:lpstr>
      <vt:lpstr>PowerPoint Presentation</vt:lpstr>
      <vt:lpstr>Promjena statusa/intenziteta rizika</vt:lpstr>
      <vt:lpstr>Procjena efikasnosti plana integriteta</vt:lpstr>
      <vt:lpstr>Novi planovi integriteta (2018-2019)</vt:lpstr>
      <vt:lpstr>Hvala na pažnji! 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PLANOVI INTEGRITETA I Integritet u javnim nabavkama</dc:title>
  <dc:creator>Marko Skerovic</dc:creator>
  <cp:lastModifiedBy>Marko Skerovic</cp:lastModifiedBy>
  <cp:revision>292</cp:revision>
  <cp:lastPrinted>2019-04-15T10:57:12Z</cp:lastPrinted>
  <dcterms:created xsi:type="dcterms:W3CDTF">2017-09-04T06:51:07Z</dcterms:created>
  <dcterms:modified xsi:type="dcterms:W3CDTF">2019-04-18T08:05:45Z</dcterms:modified>
</cp:coreProperties>
</file>