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6"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0" autoAdjust="0"/>
    <p:restoredTop sz="94707" autoAdjust="0"/>
  </p:normalViewPr>
  <p:slideViewPr>
    <p:cSldViewPr snapToGrid="0">
      <p:cViewPr varScale="1">
        <p:scale>
          <a:sx n="110" d="100"/>
          <a:sy n="110" d="100"/>
        </p:scale>
        <p:origin x="4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5133E5-E994-412D-97E4-215A83E6996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l-GR"/>
        </a:p>
      </dgm:t>
    </dgm:pt>
    <dgm:pt modelId="{8F3D2E98-8865-4B15-8518-DD47F579370A}">
      <dgm:prSet phldrT="[Κείμενο]" custT="1"/>
      <dgm:spPr/>
      <dgm:t>
        <a:bodyPr/>
        <a:lstStyle/>
        <a:p>
          <a:r>
            <a:rPr lang="en-US" sz="1400" dirty="0" smtClean="0">
              <a:latin typeface="Arial" panose="020B0604020202020204" pitchFamily="34" charset="0"/>
              <a:cs typeface="Arial" panose="020B0604020202020204" pitchFamily="34" charset="0"/>
            </a:rPr>
            <a:t>Public</a:t>
          </a:r>
          <a:r>
            <a:rPr lang="en-US" sz="1600" dirty="0" smtClean="0"/>
            <a:t> </a:t>
          </a:r>
          <a:endParaRPr lang="el-GR" sz="1600" dirty="0"/>
        </a:p>
      </dgm:t>
    </dgm:pt>
    <dgm:pt modelId="{02D07175-F3C0-44C2-96AF-18F9BA514BA7}" type="parTrans" cxnId="{49045615-3D7D-4BC3-A63E-A16D25831514}">
      <dgm:prSet/>
      <dgm:spPr/>
      <dgm:t>
        <a:bodyPr/>
        <a:lstStyle/>
        <a:p>
          <a:endParaRPr lang="el-GR"/>
        </a:p>
      </dgm:t>
    </dgm:pt>
    <dgm:pt modelId="{78E038A4-F4BB-4A1E-BEBC-9E00BD278C4E}" type="sibTrans" cxnId="{49045615-3D7D-4BC3-A63E-A16D25831514}">
      <dgm:prSet/>
      <dgm:spPr/>
      <dgm:t>
        <a:bodyPr/>
        <a:lstStyle/>
        <a:p>
          <a:endParaRPr lang="el-GR"/>
        </a:p>
      </dgm:t>
    </dgm:pt>
    <dgm:pt modelId="{8589E09D-CA20-42B0-9873-C0C2B3A6288D}">
      <dgm:prSet phldrT="[Κείμενο]" custT="1"/>
      <dgm:spPr/>
      <dgm:t>
        <a:bodyPr/>
        <a:lstStyle/>
        <a:p>
          <a:r>
            <a:rPr lang="en-US" sz="1400" dirty="0" smtClean="0">
              <a:latin typeface="Arial" panose="020B0604020202020204" pitchFamily="34" charset="0"/>
              <a:cs typeface="Arial" panose="020B0604020202020204" pitchFamily="34" charset="0"/>
            </a:rPr>
            <a:t>Regulated entities</a:t>
          </a:r>
          <a:endParaRPr lang="el-GR" sz="1400" dirty="0">
            <a:latin typeface="Arial" panose="020B0604020202020204" pitchFamily="34" charset="0"/>
            <a:cs typeface="Arial" panose="020B0604020202020204" pitchFamily="34" charset="0"/>
          </a:endParaRPr>
        </a:p>
      </dgm:t>
    </dgm:pt>
    <dgm:pt modelId="{47158AAA-8FBB-46AB-BCEC-502172A47E30}" type="parTrans" cxnId="{2BFC1B15-9403-4B2D-B702-6E10ABFC224B}">
      <dgm:prSet/>
      <dgm:spPr/>
      <dgm:t>
        <a:bodyPr/>
        <a:lstStyle/>
        <a:p>
          <a:endParaRPr lang="el-GR"/>
        </a:p>
      </dgm:t>
    </dgm:pt>
    <dgm:pt modelId="{5878803E-9BF8-439F-BDBC-087C9CA4E2E3}" type="sibTrans" cxnId="{2BFC1B15-9403-4B2D-B702-6E10ABFC224B}">
      <dgm:prSet/>
      <dgm:spPr/>
      <dgm:t>
        <a:bodyPr/>
        <a:lstStyle/>
        <a:p>
          <a:endParaRPr lang="el-GR"/>
        </a:p>
      </dgm:t>
    </dgm:pt>
    <dgm:pt modelId="{15AB2849-3055-4C8F-B3C5-23F85DD8DEE3}">
      <dgm:prSet phldrT="[Κείμενο]" custT="1"/>
      <dgm:spPr/>
      <dgm:t>
        <a:bodyPr/>
        <a:lstStyle/>
        <a:p>
          <a:r>
            <a:rPr lang="en-US" sz="1400" dirty="0" smtClean="0">
              <a:latin typeface="Arial" panose="020B0604020202020204" pitchFamily="34" charset="0"/>
              <a:cs typeface="Arial" panose="020B0604020202020204" pitchFamily="34" charset="0"/>
            </a:rPr>
            <a:t>IT platform</a:t>
          </a:r>
          <a:endParaRPr lang="el-GR" sz="1400" dirty="0">
            <a:latin typeface="Arial" panose="020B0604020202020204" pitchFamily="34" charset="0"/>
            <a:cs typeface="Arial" panose="020B0604020202020204" pitchFamily="34" charset="0"/>
          </a:endParaRPr>
        </a:p>
      </dgm:t>
    </dgm:pt>
    <dgm:pt modelId="{9BD34D7C-1805-41FC-AA26-340673574CC1}" type="parTrans" cxnId="{D69CDF64-8030-4453-A896-8DC923590F61}">
      <dgm:prSet/>
      <dgm:spPr/>
      <dgm:t>
        <a:bodyPr/>
        <a:lstStyle/>
        <a:p>
          <a:endParaRPr lang="el-GR"/>
        </a:p>
      </dgm:t>
    </dgm:pt>
    <dgm:pt modelId="{EADDD5CB-65C5-46BC-AE53-0D44CB29ABCD}" type="sibTrans" cxnId="{D69CDF64-8030-4453-A896-8DC923590F61}">
      <dgm:prSet/>
      <dgm:spPr/>
      <dgm:t>
        <a:bodyPr/>
        <a:lstStyle/>
        <a:p>
          <a:endParaRPr lang="el-GR"/>
        </a:p>
      </dgm:t>
    </dgm:pt>
    <dgm:pt modelId="{9EC42597-5EBC-4175-833F-16B158912217}">
      <dgm:prSet phldrT="[Κείμενο]" custT="1"/>
      <dgm:spPr/>
      <dgm:t>
        <a:bodyPr/>
        <a:lstStyle/>
        <a:p>
          <a:r>
            <a:rPr lang="en-US" sz="1400" dirty="0" smtClean="0">
              <a:latin typeface="Arial" panose="020B0604020202020204" pitchFamily="34" charset="0"/>
              <a:cs typeface="Arial" panose="020B0604020202020204" pitchFamily="34" charset="0"/>
            </a:rPr>
            <a:t>Audit Committee </a:t>
          </a:r>
          <a:endParaRPr lang="el-GR" sz="1400" dirty="0">
            <a:latin typeface="Arial" panose="020B0604020202020204" pitchFamily="34" charset="0"/>
            <a:cs typeface="Arial" panose="020B0604020202020204" pitchFamily="34" charset="0"/>
          </a:endParaRPr>
        </a:p>
      </dgm:t>
    </dgm:pt>
    <dgm:pt modelId="{F94E83AC-0515-48F6-957D-9054881102B1}" type="parTrans" cxnId="{F916BB4F-9223-44B0-AA9A-603CFDFAD9FB}">
      <dgm:prSet/>
      <dgm:spPr/>
      <dgm:t>
        <a:bodyPr/>
        <a:lstStyle/>
        <a:p>
          <a:endParaRPr lang="el-GR"/>
        </a:p>
      </dgm:t>
    </dgm:pt>
    <dgm:pt modelId="{083185D0-1DA9-4B61-A56C-CF2BCEFBA8EA}" type="sibTrans" cxnId="{F916BB4F-9223-44B0-AA9A-603CFDFAD9FB}">
      <dgm:prSet/>
      <dgm:spPr/>
      <dgm:t>
        <a:bodyPr/>
        <a:lstStyle/>
        <a:p>
          <a:endParaRPr lang="el-GR"/>
        </a:p>
      </dgm:t>
    </dgm:pt>
    <dgm:pt modelId="{925D77D6-6718-4147-9ADA-B88866965894}">
      <dgm:prSet phldrT="[Κείμενο]" custT="1"/>
      <dgm:spPr/>
      <dgm:t>
        <a:bodyPr/>
        <a:lstStyle/>
        <a:p>
          <a:r>
            <a:rPr lang="en-US" sz="1400" dirty="0" smtClean="0">
              <a:latin typeface="Arial" panose="020B0604020202020204" pitchFamily="34" charset="0"/>
              <a:cs typeface="Arial" panose="020B0604020202020204" pitchFamily="34" charset="0"/>
            </a:rPr>
            <a:t>Published information</a:t>
          </a:r>
          <a:endParaRPr lang="el-GR" sz="1400" dirty="0">
            <a:latin typeface="Arial" panose="020B0604020202020204" pitchFamily="34" charset="0"/>
            <a:cs typeface="Arial" panose="020B0604020202020204" pitchFamily="34" charset="0"/>
          </a:endParaRPr>
        </a:p>
      </dgm:t>
    </dgm:pt>
    <dgm:pt modelId="{FF201CD2-0DF0-4748-9F3F-790EF533C5D4}" type="parTrans" cxnId="{4B0F8A63-1F14-430A-9BDF-81DF467ACAF7}">
      <dgm:prSet/>
      <dgm:spPr/>
      <dgm:t>
        <a:bodyPr/>
        <a:lstStyle/>
        <a:p>
          <a:endParaRPr lang="el-GR"/>
        </a:p>
      </dgm:t>
    </dgm:pt>
    <dgm:pt modelId="{6D0126DF-0D45-4E7C-B297-B2F5FE1313DF}" type="sibTrans" cxnId="{4B0F8A63-1F14-430A-9BDF-81DF467ACAF7}">
      <dgm:prSet/>
      <dgm:spPr/>
      <dgm:t>
        <a:bodyPr/>
        <a:lstStyle/>
        <a:p>
          <a:endParaRPr lang="el-GR"/>
        </a:p>
      </dgm:t>
    </dgm:pt>
    <dgm:pt modelId="{69E04F4C-6318-4B4C-ABE8-2A27AA2746E7}" type="pres">
      <dgm:prSet presAssocID="{D85133E5-E994-412D-97E4-215A83E6996A}" presName="cycle" presStyleCnt="0">
        <dgm:presLayoutVars>
          <dgm:dir/>
          <dgm:resizeHandles val="exact"/>
        </dgm:presLayoutVars>
      </dgm:prSet>
      <dgm:spPr/>
      <dgm:t>
        <a:bodyPr/>
        <a:lstStyle/>
        <a:p>
          <a:endParaRPr lang="el-GR"/>
        </a:p>
      </dgm:t>
    </dgm:pt>
    <dgm:pt modelId="{B5C9C59A-63D7-43E1-8250-280F76C81FFA}" type="pres">
      <dgm:prSet presAssocID="{8F3D2E98-8865-4B15-8518-DD47F579370A}" presName="dummy" presStyleCnt="0"/>
      <dgm:spPr/>
    </dgm:pt>
    <dgm:pt modelId="{AD3F8BA1-970B-4946-BEAF-52DEC17BE7AA}" type="pres">
      <dgm:prSet presAssocID="{8F3D2E98-8865-4B15-8518-DD47F579370A}" presName="node" presStyleLbl="revTx" presStyleIdx="0" presStyleCnt="5">
        <dgm:presLayoutVars>
          <dgm:bulletEnabled val="1"/>
        </dgm:presLayoutVars>
      </dgm:prSet>
      <dgm:spPr/>
      <dgm:t>
        <a:bodyPr/>
        <a:lstStyle/>
        <a:p>
          <a:endParaRPr lang="el-GR"/>
        </a:p>
      </dgm:t>
    </dgm:pt>
    <dgm:pt modelId="{317CDA30-D1D4-4A91-B9C5-87C1E8D54D6D}" type="pres">
      <dgm:prSet presAssocID="{78E038A4-F4BB-4A1E-BEBC-9E00BD278C4E}" presName="sibTrans" presStyleLbl="node1" presStyleIdx="0" presStyleCnt="5"/>
      <dgm:spPr/>
      <dgm:t>
        <a:bodyPr/>
        <a:lstStyle/>
        <a:p>
          <a:endParaRPr lang="el-GR"/>
        </a:p>
      </dgm:t>
    </dgm:pt>
    <dgm:pt modelId="{0E284265-66A4-4C84-B023-0E6913ED7F0B}" type="pres">
      <dgm:prSet presAssocID="{8589E09D-CA20-42B0-9873-C0C2B3A6288D}" presName="dummy" presStyleCnt="0"/>
      <dgm:spPr/>
    </dgm:pt>
    <dgm:pt modelId="{03486D8B-A046-421F-A98C-4B1C7D5FB584}" type="pres">
      <dgm:prSet presAssocID="{8589E09D-CA20-42B0-9873-C0C2B3A6288D}" presName="node" presStyleLbl="revTx" presStyleIdx="1" presStyleCnt="5">
        <dgm:presLayoutVars>
          <dgm:bulletEnabled val="1"/>
        </dgm:presLayoutVars>
      </dgm:prSet>
      <dgm:spPr/>
      <dgm:t>
        <a:bodyPr/>
        <a:lstStyle/>
        <a:p>
          <a:endParaRPr lang="el-GR"/>
        </a:p>
      </dgm:t>
    </dgm:pt>
    <dgm:pt modelId="{B3310A53-A8DA-49C9-B28C-A255F6AFD494}" type="pres">
      <dgm:prSet presAssocID="{5878803E-9BF8-439F-BDBC-087C9CA4E2E3}" presName="sibTrans" presStyleLbl="node1" presStyleIdx="1" presStyleCnt="5"/>
      <dgm:spPr/>
      <dgm:t>
        <a:bodyPr/>
        <a:lstStyle/>
        <a:p>
          <a:endParaRPr lang="el-GR"/>
        </a:p>
      </dgm:t>
    </dgm:pt>
    <dgm:pt modelId="{E72EE671-A6C6-4BE3-A52E-AAEF26336A63}" type="pres">
      <dgm:prSet presAssocID="{15AB2849-3055-4C8F-B3C5-23F85DD8DEE3}" presName="dummy" presStyleCnt="0"/>
      <dgm:spPr/>
    </dgm:pt>
    <dgm:pt modelId="{3AF63862-6152-4B02-9A81-772D94B5B4C4}" type="pres">
      <dgm:prSet presAssocID="{15AB2849-3055-4C8F-B3C5-23F85DD8DEE3}" presName="node" presStyleLbl="revTx" presStyleIdx="2" presStyleCnt="5">
        <dgm:presLayoutVars>
          <dgm:bulletEnabled val="1"/>
        </dgm:presLayoutVars>
      </dgm:prSet>
      <dgm:spPr/>
      <dgm:t>
        <a:bodyPr/>
        <a:lstStyle/>
        <a:p>
          <a:endParaRPr lang="el-GR"/>
        </a:p>
      </dgm:t>
    </dgm:pt>
    <dgm:pt modelId="{9CDC0148-50BE-4BDF-8614-C1E84F27454E}" type="pres">
      <dgm:prSet presAssocID="{EADDD5CB-65C5-46BC-AE53-0D44CB29ABCD}" presName="sibTrans" presStyleLbl="node1" presStyleIdx="2" presStyleCnt="5"/>
      <dgm:spPr/>
      <dgm:t>
        <a:bodyPr/>
        <a:lstStyle/>
        <a:p>
          <a:endParaRPr lang="el-GR"/>
        </a:p>
      </dgm:t>
    </dgm:pt>
    <dgm:pt modelId="{727FCDA9-C1D2-423E-866C-58FC6709D6F0}" type="pres">
      <dgm:prSet presAssocID="{9EC42597-5EBC-4175-833F-16B158912217}" presName="dummy" presStyleCnt="0"/>
      <dgm:spPr/>
    </dgm:pt>
    <dgm:pt modelId="{3D257359-853E-4BC2-BFC5-D79748AFF269}" type="pres">
      <dgm:prSet presAssocID="{9EC42597-5EBC-4175-833F-16B158912217}" presName="node" presStyleLbl="revTx" presStyleIdx="3" presStyleCnt="5">
        <dgm:presLayoutVars>
          <dgm:bulletEnabled val="1"/>
        </dgm:presLayoutVars>
      </dgm:prSet>
      <dgm:spPr/>
      <dgm:t>
        <a:bodyPr/>
        <a:lstStyle/>
        <a:p>
          <a:endParaRPr lang="el-GR"/>
        </a:p>
      </dgm:t>
    </dgm:pt>
    <dgm:pt modelId="{A2DAD4AD-DB2D-4733-A2E3-702F09B829FE}" type="pres">
      <dgm:prSet presAssocID="{083185D0-1DA9-4B61-A56C-CF2BCEFBA8EA}" presName="sibTrans" presStyleLbl="node1" presStyleIdx="3" presStyleCnt="5"/>
      <dgm:spPr/>
      <dgm:t>
        <a:bodyPr/>
        <a:lstStyle/>
        <a:p>
          <a:endParaRPr lang="el-GR"/>
        </a:p>
      </dgm:t>
    </dgm:pt>
    <dgm:pt modelId="{27875891-1E87-4DF6-BB91-978C38671A25}" type="pres">
      <dgm:prSet presAssocID="{925D77D6-6718-4147-9ADA-B88866965894}" presName="dummy" presStyleCnt="0"/>
      <dgm:spPr/>
    </dgm:pt>
    <dgm:pt modelId="{6046DB6A-50C1-4703-86DB-B0C226F81400}" type="pres">
      <dgm:prSet presAssocID="{925D77D6-6718-4147-9ADA-B88866965894}" presName="node" presStyleLbl="revTx" presStyleIdx="4" presStyleCnt="5">
        <dgm:presLayoutVars>
          <dgm:bulletEnabled val="1"/>
        </dgm:presLayoutVars>
      </dgm:prSet>
      <dgm:spPr/>
      <dgm:t>
        <a:bodyPr/>
        <a:lstStyle/>
        <a:p>
          <a:endParaRPr lang="el-GR"/>
        </a:p>
      </dgm:t>
    </dgm:pt>
    <dgm:pt modelId="{BF0327F5-BD31-48B5-9E22-08AF58A2744D}" type="pres">
      <dgm:prSet presAssocID="{6D0126DF-0D45-4E7C-B297-B2F5FE1313DF}" presName="sibTrans" presStyleLbl="node1" presStyleIdx="4" presStyleCnt="5"/>
      <dgm:spPr/>
      <dgm:t>
        <a:bodyPr/>
        <a:lstStyle/>
        <a:p>
          <a:endParaRPr lang="el-GR"/>
        </a:p>
      </dgm:t>
    </dgm:pt>
  </dgm:ptLst>
  <dgm:cxnLst>
    <dgm:cxn modelId="{ED4560FC-D71B-4C1A-B0FC-1913A64651E1}" type="presOf" srcId="{9EC42597-5EBC-4175-833F-16B158912217}" destId="{3D257359-853E-4BC2-BFC5-D79748AFF269}" srcOrd="0" destOrd="0" presId="urn:microsoft.com/office/officeart/2005/8/layout/cycle1"/>
    <dgm:cxn modelId="{E0BA868A-118D-478B-8F2C-61807D9727AA}" type="presOf" srcId="{6D0126DF-0D45-4E7C-B297-B2F5FE1313DF}" destId="{BF0327F5-BD31-48B5-9E22-08AF58A2744D}" srcOrd="0" destOrd="0" presId="urn:microsoft.com/office/officeart/2005/8/layout/cycle1"/>
    <dgm:cxn modelId="{3B97AA26-365E-4043-BFB9-1E60A971E1EA}" type="presOf" srcId="{925D77D6-6718-4147-9ADA-B88866965894}" destId="{6046DB6A-50C1-4703-86DB-B0C226F81400}" srcOrd="0" destOrd="0" presId="urn:microsoft.com/office/officeart/2005/8/layout/cycle1"/>
    <dgm:cxn modelId="{DEDE59C2-FD1A-4D9F-9D74-2FF115153942}" type="presOf" srcId="{15AB2849-3055-4C8F-B3C5-23F85DD8DEE3}" destId="{3AF63862-6152-4B02-9A81-772D94B5B4C4}" srcOrd="0" destOrd="0" presId="urn:microsoft.com/office/officeart/2005/8/layout/cycle1"/>
    <dgm:cxn modelId="{DAC9CEF7-C5DC-4952-A758-2710DD81D3F5}" type="presOf" srcId="{8F3D2E98-8865-4B15-8518-DD47F579370A}" destId="{AD3F8BA1-970B-4946-BEAF-52DEC17BE7AA}" srcOrd="0" destOrd="0" presId="urn:microsoft.com/office/officeart/2005/8/layout/cycle1"/>
    <dgm:cxn modelId="{CA070EEF-6E38-41CF-ADA2-9570E6D98F68}" type="presOf" srcId="{78E038A4-F4BB-4A1E-BEBC-9E00BD278C4E}" destId="{317CDA30-D1D4-4A91-B9C5-87C1E8D54D6D}" srcOrd="0" destOrd="0" presId="urn:microsoft.com/office/officeart/2005/8/layout/cycle1"/>
    <dgm:cxn modelId="{58DE7F05-21D1-4FE2-8913-596F0958B2DC}" type="presOf" srcId="{8589E09D-CA20-42B0-9873-C0C2B3A6288D}" destId="{03486D8B-A046-421F-A98C-4B1C7D5FB584}" srcOrd="0" destOrd="0" presId="urn:microsoft.com/office/officeart/2005/8/layout/cycle1"/>
    <dgm:cxn modelId="{1A4F131B-8FF8-47A9-852B-25E5EFCF98E9}" type="presOf" srcId="{EADDD5CB-65C5-46BC-AE53-0D44CB29ABCD}" destId="{9CDC0148-50BE-4BDF-8614-C1E84F27454E}" srcOrd="0" destOrd="0" presId="urn:microsoft.com/office/officeart/2005/8/layout/cycle1"/>
    <dgm:cxn modelId="{F916BB4F-9223-44B0-AA9A-603CFDFAD9FB}" srcId="{D85133E5-E994-412D-97E4-215A83E6996A}" destId="{9EC42597-5EBC-4175-833F-16B158912217}" srcOrd="3" destOrd="0" parTransId="{F94E83AC-0515-48F6-957D-9054881102B1}" sibTransId="{083185D0-1DA9-4B61-A56C-CF2BCEFBA8EA}"/>
    <dgm:cxn modelId="{2BFC1B15-9403-4B2D-B702-6E10ABFC224B}" srcId="{D85133E5-E994-412D-97E4-215A83E6996A}" destId="{8589E09D-CA20-42B0-9873-C0C2B3A6288D}" srcOrd="1" destOrd="0" parTransId="{47158AAA-8FBB-46AB-BCEC-502172A47E30}" sibTransId="{5878803E-9BF8-439F-BDBC-087C9CA4E2E3}"/>
    <dgm:cxn modelId="{3BD292A3-6748-44A1-BD34-CBBA72EB139E}" type="presOf" srcId="{5878803E-9BF8-439F-BDBC-087C9CA4E2E3}" destId="{B3310A53-A8DA-49C9-B28C-A255F6AFD494}" srcOrd="0" destOrd="0" presId="urn:microsoft.com/office/officeart/2005/8/layout/cycle1"/>
    <dgm:cxn modelId="{4B0F8A63-1F14-430A-9BDF-81DF467ACAF7}" srcId="{D85133E5-E994-412D-97E4-215A83E6996A}" destId="{925D77D6-6718-4147-9ADA-B88866965894}" srcOrd="4" destOrd="0" parTransId="{FF201CD2-0DF0-4748-9F3F-790EF533C5D4}" sibTransId="{6D0126DF-0D45-4E7C-B297-B2F5FE1313DF}"/>
    <dgm:cxn modelId="{49045615-3D7D-4BC3-A63E-A16D25831514}" srcId="{D85133E5-E994-412D-97E4-215A83E6996A}" destId="{8F3D2E98-8865-4B15-8518-DD47F579370A}" srcOrd="0" destOrd="0" parTransId="{02D07175-F3C0-44C2-96AF-18F9BA514BA7}" sibTransId="{78E038A4-F4BB-4A1E-BEBC-9E00BD278C4E}"/>
    <dgm:cxn modelId="{D69CDF64-8030-4453-A896-8DC923590F61}" srcId="{D85133E5-E994-412D-97E4-215A83E6996A}" destId="{15AB2849-3055-4C8F-B3C5-23F85DD8DEE3}" srcOrd="2" destOrd="0" parTransId="{9BD34D7C-1805-41FC-AA26-340673574CC1}" sibTransId="{EADDD5CB-65C5-46BC-AE53-0D44CB29ABCD}"/>
    <dgm:cxn modelId="{3EFB7749-420C-4D1B-AA88-6587F9BFC1C4}" type="presOf" srcId="{D85133E5-E994-412D-97E4-215A83E6996A}" destId="{69E04F4C-6318-4B4C-ABE8-2A27AA2746E7}" srcOrd="0" destOrd="0" presId="urn:microsoft.com/office/officeart/2005/8/layout/cycle1"/>
    <dgm:cxn modelId="{DAB297DA-A17E-4463-8F5B-FDF5D359FC05}" type="presOf" srcId="{083185D0-1DA9-4B61-A56C-CF2BCEFBA8EA}" destId="{A2DAD4AD-DB2D-4733-A2E3-702F09B829FE}" srcOrd="0" destOrd="0" presId="urn:microsoft.com/office/officeart/2005/8/layout/cycle1"/>
    <dgm:cxn modelId="{59DE4F35-3B2B-4815-8D1D-9F71436E93AD}" type="presParOf" srcId="{69E04F4C-6318-4B4C-ABE8-2A27AA2746E7}" destId="{B5C9C59A-63D7-43E1-8250-280F76C81FFA}" srcOrd="0" destOrd="0" presId="urn:microsoft.com/office/officeart/2005/8/layout/cycle1"/>
    <dgm:cxn modelId="{ADB07ABE-A71F-4C2E-8229-29DD07BC0023}" type="presParOf" srcId="{69E04F4C-6318-4B4C-ABE8-2A27AA2746E7}" destId="{AD3F8BA1-970B-4946-BEAF-52DEC17BE7AA}" srcOrd="1" destOrd="0" presId="urn:microsoft.com/office/officeart/2005/8/layout/cycle1"/>
    <dgm:cxn modelId="{DFC466DC-7F4C-4D67-A401-A68DD853ED63}" type="presParOf" srcId="{69E04F4C-6318-4B4C-ABE8-2A27AA2746E7}" destId="{317CDA30-D1D4-4A91-B9C5-87C1E8D54D6D}" srcOrd="2" destOrd="0" presId="urn:microsoft.com/office/officeart/2005/8/layout/cycle1"/>
    <dgm:cxn modelId="{F116C6D1-572F-4482-B066-B87EE4233CAA}" type="presParOf" srcId="{69E04F4C-6318-4B4C-ABE8-2A27AA2746E7}" destId="{0E284265-66A4-4C84-B023-0E6913ED7F0B}" srcOrd="3" destOrd="0" presId="urn:microsoft.com/office/officeart/2005/8/layout/cycle1"/>
    <dgm:cxn modelId="{7043C7F4-4117-4ABA-85B5-E9AA927CED8E}" type="presParOf" srcId="{69E04F4C-6318-4B4C-ABE8-2A27AA2746E7}" destId="{03486D8B-A046-421F-A98C-4B1C7D5FB584}" srcOrd="4" destOrd="0" presId="urn:microsoft.com/office/officeart/2005/8/layout/cycle1"/>
    <dgm:cxn modelId="{18D149E9-BF5F-475F-A471-DE70BACE8960}" type="presParOf" srcId="{69E04F4C-6318-4B4C-ABE8-2A27AA2746E7}" destId="{B3310A53-A8DA-49C9-B28C-A255F6AFD494}" srcOrd="5" destOrd="0" presId="urn:microsoft.com/office/officeart/2005/8/layout/cycle1"/>
    <dgm:cxn modelId="{DFFCCA70-69FF-40F8-8223-FE32B4D0C6E3}" type="presParOf" srcId="{69E04F4C-6318-4B4C-ABE8-2A27AA2746E7}" destId="{E72EE671-A6C6-4BE3-A52E-AAEF26336A63}" srcOrd="6" destOrd="0" presId="urn:microsoft.com/office/officeart/2005/8/layout/cycle1"/>
    <dgm:cxn modelId="{DCEFFFDF-BBD3-4B79-9FC2-D7B4F2D77FFA}" type="presParOf" srcId="{69E04F4C-6318-4B4C-ABE8-2A27AA2746E7}" destId="{3AF63862-6152-4B02-9A81-772D94B5B4C4}" srcOrd="7" destOrd="0" presId="urn:microsoft.com/office/officeart/2005/8/layout/cycle1"/>
    <dgm:cxn modelId="{741BF46E-8F8C-46CE-9BD5-38124104B8FF}" type="presParOf" srcId="{69E04F4C-6318-4B4C-ABE8-2A27AA2746E7}" destId="{9CDC0148-50BE-4BDF-8614-C1E84F27454E}" srcOrd="8" destOrd="0" presId="urn:microsoft.com/office/officeart/2005/8/layout/cycle1"/>
    <dgm:cxn modelId="{AD97F75A-7CC3-4BD8-9B37-3AEBC70AF756}" type="presParOf" srcId="{69E04F4C-6318-4B4C-ABE8-2A27AA2746E7}" destId="{727FCDA9-C1D2-423E-866C-58FC6709D6F0}" srcOrd="9" destOrd="0" presId="urn:microsoft.com/office/officeart/2005/8/layout/cycle1"/>
    <dgm:cxn modelId="{9C6905B1-E141-42BF-A590-85EDDAA76488}" type="presParOf" srcId="{69E04F4C-6318-4B4C-ABE8-2A27AA2746E7}" destId="{3D257359-853E-4BC2-BFC5-D79748AFF269}" srcOrd="10" destOrd="0" presId="urn:microsoft.com/office/officeart/2005/8/layout/cycle1"/>
    <dgm:cxn modelId="{61016B39-9176-4E35-A5CF-26FA1CD392C9}" type="presParOf" srcId="{69E04F4C-6318-4B4C-ABE8-2A27AA2746E7}" destId="{A2DAD4AD-DB2D-4733-A2E3-702F09B829FE}" srcOrd="11" destOrd="0" presId="urn:microsoft.com/office/officeart/2005/8/layout/cycle1"/>
    <dgm:cxn modelId="{FD359C9E-F396-4BB4-99C1-AB7354389EE4}" type="presParOf" srcId="{69E04F4C-6318-4B4C-ABE8-2A27AA2746E7}" destId="{27875891-1E87-4DF6-BB91-978C38671A25}" srcOrd="12" destOrd="0" presId="urn:microsoft.com/office/officeart/2005/8/layout/cycle1"/>
    <dgm:cxn modelId="{0071AFE7-0465-4B96-BAAD-719FB4BA84D8}" type="presParOf" srcId="{69E04F4C-6318-4B4C-ABE8-2A27AA2746E7}" destId="{6046DB6A-50C1-4703-86DB-B0C226F81400}" srcOrd="13" destOrd="0" presId="urn:microsoft.com/office/officeart/2005/8/layout/cycle1"/>
    <dgm:cxn modelId="{05262CEB-E947-44AE-BB6A-C1918F173375}" type="presParOf" srcId="{69E04F4C-6318-4B4C-ABE8-2A27AA2746E7}" destId="{BF0327F5-BD31-48B5-9E22-08AF58A2744D}"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3F8BA1-970B-4946-BEAF-52DEC17BE7AA}">
      <dsp:nvSpPr>
        <dsp:cNvPr id="0" name=""/>
        <dsp:cNvSpPr/>
      </dsp:nvSpPr>
      <dsp:spPr>
        <a:xfrm>
          <a:off x="4989497" y="31448"/>
          <a:ext cx="1076890" cy="1076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Arial" panose="020B0604020202020204" pitchFamily="34" charset="0"/>
              <a:cs typeface="Arial" panose="020B0604020202020204" pitchFamily="34" charset="0"/>
            </a:rPr>
            <a:t>Public</a:t>
          </a:r>
          <a:r>
            <a:rPr lang="en-US" sz="1600" kern="1200" dirty="0" smtClean="0"/>
            <a:t> </a:t>
          </a:r>
          <a:endParaRPr lang="el-GR" sz="1600" kern="1200" dirty="0"/>
        </a:p>
      </dsp:txBody>
      <dsp:txXfrm>
        <a:off x="4989497" y="31448"/>
        <a:ext cx="1076890" cy="1076890"/>
      </dsp:txXfrm>
    </dsp:sp>
    <dsp:sp modelId="{317CDA30-D1D4-4A91-B9C5-87C1E8D54D6D}">
      <dsp:nvSpPr>
        <dsp:cNvPr id="0" name=""/>
        <dsp:cNvSpPr/>
      </dsp:nvSpPr>
      <dsp:spPr>
        <a:xfrm>
          <a:off x="2452283" y="-184"/>
          <a:ext cx="4042583" cy="4042583"/>
        </a:xfrm>
        <a:prstGeom prst="circularArrow">
          <a:avLst>
            <a:gd name="adj1" fmla="val 5195"/>
            <a:gd name="adj2" fmla="val 335504"/>
            <a:gd name="adj3" fmla="val 21294908"/>
            <a:gd name="adj4" fmla="val 19764779"/>
            <a:gd name="adj5" fmla="val 606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86D8B-A046-421F-A98C-4B1C7D5FB584}">
      <dsp:nvSpPr>
        <dsp:cNvPr id="0" name=""/>
        <dsp:cNvSpPr/>
      </dsp:nvSpPr>
      <dsp:spPr>
        <a:xfrm>
          <a:off x="5641133" y="2036976"/>
          <a:ext cx="1076890" cy="1076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Arial" panose="020B0604020202020204" pitchFamily="34" charset="0"/>
              <a:cs typeface="Arial" panose="020B0604020202020204" pitchFamily="34" charset="0"/>
            </a:rPr>
            <a:t>Regulated entities</a:t>
          </a:r>
          <a:endParaRPr lang="el-GR" sz="1400" kern="1200" dirty="0">
            <a:latin typeface="Arial" panose="020B0604020202020204" pitchFamily="34" charset="0"/>
            <a:cs typeface="Arial" panose="020B0604020202020204" pitchFamily="34" charset="0"/>
          </a:endParaRPr>
        </a:p>
      </dsp:txBody>
      <dsp:txXfrm>
        <a:off x="5641133" y="2036976"/>
        <a:ext cx="1076890" cy="1076890"/>
      </dsp:txXfrm>
    </dsp:sp>
    <dsp:sp modelId="{B3310A53-A8DA-49C9-B28C-A255F6AFD494}">
      <dsp:nvSpPr>
        <dsp:cNvPr id="0" name=""/>
        <dsp:cNvSpPr/>
      </dsp:nvSpPr>
      <dsp:spPr>
        <a:xfrm>
          <a:off x="2452283" y="-184"/>
          <a:ext cx="4042583" cy="4042583"/>
        </a:xfrm>
        <a:prstGeom prst="circularArrow">
          <a:avLst>
            <a:gd name="adj1" fmla="val 5195"/>
            <a:gd name="adj2" fmla="val 335504"/>
            <a:gd name="adj3" fmla="val 4016425"/>
            <a:gd name="adj4" fmla="val 2251847"/>
            <a:gd name="adj5" fmla="val 606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F63862-6152-4B02-9A81-772D94B5B4C4}">
      <dsp:nvSpPr>
        <dsp:cNvPr id="0" name=""/>
        <dsp:cNvSpPr/>
      </dsp:nvSpPr>
      <dsp:spPr>
        <a:xfrm>
          <a:off x="3935129" y="3276460"/>
          <a:ext cx="1076890" cy="1076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Arial" panose="020B0604020202020204" pitchFamily="34" charset="0"/>
              <a:cs typeface="Arial" panose="020B0604020202020204" pitchFamily="34" charset="0"/>
            </a:rPr>
            <a:t>IT platform</a:t>
          </a:r>
          <a:endParaRPr lang="el-GR" sz="1400" kern="1200" dirty="0">
            <a:latin typeface="Arial" panose="020B0604020202020204" pitchFamily="34" charset="0"/>
            <a:cs typeface="Arial" panose="020B0604020202020204" pitchFamily="34" charset="0"/>
          </a:endParaRPr>
        </a:p>
      </dsp:txBody>
      <dsp:txXfrm>
        <a:off x="3935129" y="3276460"/>
        <a:ext cx="1076890" cy="1076890"/>
      </dsp:txXfrm>
    </dsp:sp>
    <dsp:sp modelId="{9CDC0148-50BE-4BDF-8614-C1E84F27454E}">
      <dsp:nvSpPr>
        <dsp:cNvPr id="0" name=""/>
        <dsp:cNvSpPr/>
      </dsp:nvSpPr>
      <dsp:spPr>
        <a:xfrm>
          <a:off x="2452283" y="-184"/>
          <a:ext cx="4042583" cy="4042583"/>
        </a:xfrm>
        <a:prstGeom prst="circularArrow">
          <a:avLst>
            <a:gd name="adj1" fmla="val 5195"/>
            <a:gd name="adj2" fmla="val 335504"/>
            <a:gd name="adj3" fmla="val 8212649"/>
            <a:gd name="adj4" fmla="val 6448071"/>
            <a:gd name="adj5" fmla="val 606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257359-853E-4BC2-BFC5-D79748AFF269}">
      <dsp:nvSpPr>
        <dsp:cNvPr id="0" name=""/>
        <dsp:cNvSpPr/>
      </dsp:nvSpPr>
      <dsp:spPr>
        <a:xfrm>
          <a:off x="2229125" y="2036976"/>
          <a:ext cx="1076890" cy="1076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Arial" panose="020B0604020202020204" pitchFamily="34" charset="0"/>
              <a:cs typeface="Arial" panose="020B0604020202020204" pitchFamily="34" charset="0"/>
            </a:rPr>
            <a:t>Audit Committee </a:t>
          </a:r>
          <a:endParaRPr lang="el-GR" sz="1400" kern="1200" dirty="0">
            <a:latin typeface="Arial" panose="020B0604020202020204" pitchFamily="34" charset="0"/>
            <a:cs typeface="Arial" panose="020B0604020202020204" pitchFamily="34" charset="0"/>
          </a:endParaRPr>
        </a:p>
      </dsp:txBody>
      <dsp:txXfrm>
        <a:off x="2229125" y="2036976"/>
        <a:ext cx="1076890" cy="1076890"/>
      </dsp:txXfrm>
    </dsp:sp>
    <dsp:sp modelId="{A2DAD4AD-DB2D-4733-A2E3-702F09B829FE}">
      <dsp:nvSpPr>
        <dsp:cNvPr id="0" name=""/>
        <dsp:cNvSpPr/>
      </dsp:nvSpPr>
      <dsp:spPr>
        <a:xfrm>
          <a:off x="2452283" y="-184"/>
          <a:ext cx="4042583" cy="4042583"/>
        </a:xfrm>
        <a:prstGeom prst="circularArrow">
          <a:avLst>
            <a:gd name="adj1" fmla="val 5195"/>
            <a:gd name="adj2" fmla="val 335504"/>
            <a:gd name="adj3" fmla="val 12299718"/>
            <a:gd name="adj4" fmla="val 10769588"/>
            <a:gd name="adj5" fmla="val 606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46DB6A-50C1-4703-86DB-B0C226F81400}">
      <dsp:nvSpPr>
        <dsp:cNvPr id="0" name=""/>
        <dsp:cNvSpPr/>
      </dsp:nvSpPr>
      <dsp:spPr>
        <a:xfrm>
          <a:off x="2880761" y="31448"/>
          <a:ext cx="1076890" cy="1076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latin typeface="Arial" panose="020B0604020202020204" pitchFamily="34" charset="0"/>
              <a:cs typeface="Arial" panose="020B0604020202020204" pitchFamily="34" charset="0"/>
            </a:rPr>
            <a:t>Published information</a:t>
          </a:r>
          <a:endParaRPr lang="el-GR" sz="1400" kern="1200" dirty="0">
            <a:latin typeface="Arial" panose="020B0604020202020204" pitchFamily="34" charset="0"/>
            <a:cs typeface="Arial" panose="020B0604020202020204" pitchFamily="34" charset="0"/>
          </a:endParaRPr>
        </a:p>
      </dsp:txBody>
      <dsp:txXfrm>
        <a:off x="2880761" y="31448"/>
        <a:ext cx="1076890" cy="1076890"/>
      </dsp:txXfrm>
    </dsp:sp>
    <dsp:sp modelId="{BF0327F5-BD31-48B5-9E22-08AF58A2744D}">
      <dsp:nvSpPr>
        <dsp:cNvPr id="0" name=""/>
        <dsp:cNvSpPr/>
      </dsp:nvSpPr>
      <dsp:spPr>
        <a:xfrm>
          <a:off x="2452283" y="-184"/>
          <a:ext cx="4042583" cy="4042583"/>
        </a:xfrm>
        <a:prstGeom prst="circularArrow">
          <a:avLst>
            <a:gd name="adj1" fmla="val 5195"/>
            <a:gd name="adj2" fmla="val 335504"/>
            <a:gd name="adj3" fmla="val 16867408"/>
            <a:gd name="adj4" fmla="val 15197088"/>
            <a:gd name="adj5" fmla="val 606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A36927-3004-4265-BB23-951907FCE4D1}" type="datetimeFigureOut">
              <a:rPr lang="el-GR" smtClean="0"/>
              <a:t>11/4/2019</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E2B45-EB88-4AD5-84E0-7972DBE84679}" type="slidenum">
              <a:rPr lang="el-GR" smtClean="0"/>
              <a:t>‹#›</a:t>
            </a:fld>
            <a:endParaRPr lang="el-GR"/>
          </a:p>
        </p:txBody>
      </p:sp>
    </p:spTree>
    <p:extLst>
      <p:ext uri="{BB962C8B-B14F-4D97-AF65-F5344CB8AC3E}">
        <p14:creationId xmlns:p14="http://schemas.microsoft.com/office/powerpoint/2010/main" val="1490296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3A6E2B45-EB88-4AD5-84E0-7972DBE84679}" type="slidenum">
              <a:rPr lang="el-GR" smtClean="0"/>
              <a:t>1</a:t>
            </a:fld>
            <a:endParaRPr lang="el-GR"/>
          </a:p>
        </p:txBody>
      </p:sp>
    </p:spTree>
    <p:extLst>
      <p:ext uri="{BB962C8B-B14F-4D97-AF65-F5344CB8AC3E}">
        <p14:creationId xmlns:p14="http://schemas.microsoft.com/office/powerpoint/2010/main" val="700443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smtClean="0"/>
              <a:t>Στυλ κύριου τίτλου</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18E1CCA1-16E5-4459-8371-D7568C798473}"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3"/>
          <p:cNvSpPr>
            <a:spLocks noGrp="1"/>
          </p:cNvSpPr>
          <p:nvPr>
            <p:ph type="dt" sz="half" idx="10"/>
          </p:nvPr>
        </p:nvSpPr>
        <p:spPr/>
        <p:txBody>
          <a:bodyPr/>
          <a:lstStyle/>
          <a:p>
            <a:fld id="{7AC3B678-6BBD-4641-BC6C-B7B6E571FEC2}"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E9E9AFE3-325F-4144-ADEE-6D2DE651AD2A}"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D1D59924-E620-4D6A-827A-803D63023F81}" type="datetime1">
              <a:rPr lang="en-US" smtClean="0"/>
              <a:t>4/11/2019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8613E172-2995-4BAF-B1F1-BB6F0034196A}" type="datetime1">
              <a:rPr lang="en-US" smtClean="0"/>
              <a:t>4/11/2019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Date Placeholder 2"/>
          <p:cNvSpPr>
            <a:spLocks noGrp="1"/>
          </p:cNvSpPr>
          <p:nvPr>
            <p:ph type="dt" sz="half" idx="10"/>
          </p:nvPr>
        </p:nvSpPr>
        <p:spPr/>
        <p:txBody>
          <a:bodyPr/>
          <a:lstStyle/>
          <a:p>
            <a:fld id="{87AA5CF4-CB20-416D-8209-C5C43C925245}" type="datetime1">
              <a:rPr lang="en-US" smtClean="0"/>
              <a:t>4/11/2019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BF772A4-87DC-4EC3-BA28-77FDE3384723}" type="datetime1">
              <a:rPr lang="en-US" smtClean="0"/>
              <a:t>4/11/2019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Date Placeholder 4"/>
          <p:cNvSpPr>
            <a:spLocks noGrp="1"/>
          </p:cNvSpPr>
          <p:nvPr>
            <p:ph type="dt" sz="half" idx="10"/>
          </p:nvPr>
        </p:nvSpPr>
        <p:spPr/>
        <p:txBody>
          <a:bodyPr/>
          <a:lstStyle/>
          <a:p>
            <a:fld id="{90E436E7-2076-4AA5-9DBF-E533379736B4}" type="datetime1">
              <a:rPr lang="en-US" smtClean="0"/>
              <a:t>4/11/2019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2CF22DE0-A9AD-4B56-9209-2C0E887A75BE}" type="datetime1">
              <a:rPr lang="en-US" smtClean="0"/>
              <a:t>4/11/2019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043A8791-7C34-43E9-9099-896DF0CA5514}" type="datetime1">
              <a:rPr lang="en-US" smtClean="0"/>
              <a:t>4/11/2019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smtClean="0"/>
              <a:t>Στυλ κύριου τίτλου</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82EE9FE3-66FE-4E4A-8251-C94B00B13609}"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smtClean="0"/>
              <a:t>Στυλ κύριου τίτλου</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smtClean="0"/>
              <a:t>Στυλ υποδείγματος κειμένου</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08D3B0BF-6D22-4B1E-AB70-1A2DE3E8239C}"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5EAE704D-F5C3-48B8-BAC6-67C34FC0AAB3}"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smtClean="0"/>
              <a:t>Στυλ κύριου τίτλου</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08BE6AF-3572-4B48-8A30-3F5264ED2502}" type="datetime1">
              <a:rPr lang="en-US" smtClean="0"/>
              <a:t>4/11/2019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smtClean="0"/>
              <a:t>Στυλ κύριου τίτλου</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A258F91-8417-462F-A7B5-5A2D624726D9}" type="datetime1">
              <a:rPr lang="en-US" smtClean="0"/>
              <a:t>4/11/2019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nchorCtr="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DBA395F-B226-446D-BED2-7E43FBD0BFF3}"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12D2DF97-E9C8-4D70-A39F-71F2E1877538}" type="datetime1">
              <a:rPr lang="en-US" smtClean="0"/>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39D9EB5-6188-4637-9ABD-BC8CD2D07111}" type="datetime1">
              <a:rPr lang="en-US" smtClean="0"/>
              <a:t>4/11/2019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418191" y="117764"/>
            <a:ext cx="8825658" cy="3329581"/>
          </a:xfrm>
        </p:spPr>
        <p:txBody>
          <a:bodyPr/>
          <a:lstStyle/>
          <a:p>
            <a:pPr algn="ctr"/>
            <a:r>
              <a:rPr lang="en-US" sz="3200" dirty="0" smtClean="0">
                <a:solidFill>
                  <a:srgbClr val="FFFF00"/>
                </a:solidFill>
                <a:latin typeface="Arial" panose="020B0604020202020204" pitchFamily="34" charset="0"/>
                <a:cs typeface="Arial" panose="020B0604020202020204" pitchFamily="34" charset="0"/>
              </a:rPr>
              <a:t>Regional Round table on Strengthening Integrity in State Authorities &amp; Electoral Processes in All Countries. </a:t>
            </a:r>
            <a:br>
              <a:rPr lang="en-US" sz="3200" dirty="0" smtClean="0">
                <a:solidFill>
                  <a:srgbClr val="FFFF00"/>
                </a:solidFill>
                <a:latin typeface="Arial" panose="020B0604020202020204" pitchFamily="34" charset="0"/>
                <a:cs typeface="Arial" panose="020B0604020202020204" pitchFamily="34" charset="0"/>
              </a:rPr>
            </a:br>
            <a:r>
              <a:rPr lang="en-US" sz="3200" dirty="0" smtClean="0">
                <a:solidFill>
                  <a:srgbClr val="FFFF00"/>
                </a:solidFill>
                <a:latin typeface="Arial" panose="020B0604020202020204" pitchFamily="34" charset="0"/>
                <a:cs typeface="Arial" panose="020B0604020202020204" pitchFamily="34" charset="0"/>
              </a:rPr>
              <a:t>(</a:t>
            </a:r>
            <a:r>
              <a:rPr lang="en-US" sz="3200" dirty="0" err="1" smtClean="0">
                <a:solidFill>
                  <a:srgbClr val="FFFF00"/>
                </a:solidFill>
                <a:latin typeface="Arial" panose="020B0604020202020204" pitchFamily="34" charset="0"/>
                <a:cs typeface="Arial" panose="020B0604020202020204" pitchFamily="34" charset="0"/>
              </a:rPr>
              <a:t>Budva</a:t>
            </a:r>
            <a:r>
              <a:rPr lang="en-US" sz="3200" dirty="0" smtClean="0">
                <a:solidFill>
                  <a:srgbClr val="FFFF00"/>
                </a:solidFill>
                <a:latin typeface="Arial" panose="020B0604020202020204" pitchFamily="34" charset="0"/>
                <a:cs typeface="Arial" panose="020B0604020202020204" pitchFamily="34" charset="0"/>
              </a:rPr>
              <a:t> Montenegro 16 – 17 April 2019) </a:t>
            </a:r>
            <a:endParaRPr lang="el-GR" sz="3200" dirty="0">
              <a:solidFill>
                <a:srgbClr val="FFFF00"/>
              </a:solidFill>
              <a:latin typeface="Arial" panose="020B0604020202020204" pitchFamily="34" charset="0"/>
              <a:cs typeface="Arial" panose="020B0604020202020204" pitchFamily="34" charset="0"/>
            </a:endParaRPr>
          </a:p>
        </p:txBody>
      </p:sp>
      <p:sp>
        <p:nvSpPr>
          <p:cNvPr id="3" name="Υπότιτλος 2"/>
          <p:cNvSpPr>
            <a:spLocks noGrp="1"/>
          </p:cNvSpPr>
          <p:nvPr>
            <p:ph type="subTitle" idx="1"/>
          </p:nvPr>
        </p:nvSpPr>
        <p:spPr>
          <a:xfrm>
            <a:off x="762000" y="4142509"/>
            <a:ext cx="9481849" cy="1745673"/>
          </a:xfrm>
        </p:spPr>
        <p:txBody>
          <a:bodyPr>
            <a:normAutofit fontScale="92500" lnSpcReduction="10000"/>
          </a:bodyPr>
          <a:lstStyle/>
          <a:p>
            <a:r>
              <a:rPr lang="en-US" dirty="0" smtClean="0">
                <a:latin typeface="Arial" panose="020B0604020202020204" pitchFamily="34" charset="0"/>
                <a:cs typeface="Arial" panose="020B0604020202020204" pitchFamily="34" charset="0"/>
              </a:rPr>
              <a:t>Special Agency audit committee </a:t>
            </a:r>
          </a:p>
          <a:p>
            <a:r>
              <a:rPr lang="en-US" dirty="0" smtClean="0">
                <a:latin typeface="Arial" panose="020B0604020202020204" pitchFamily="34" charset="0"/>
                <a:cs typeface="Arial" panose="020B0604020202020204" pitchFamily="34" charset="0"/>
              </a:rPr>
              <a:t>Dpt. : Control  of revenues &amp; expenses of POLITICAL parties – coalition of parties , candidates for the Hellenic &amp; the European parliament. </a:t>
            </a:r>
          </a:p>
          <a:p>
            <a:r>
              <a:rPr lang="en-US" dirty="0" smtClean="0">
                <a:latin typeface="Arial" panose="020B0604020202020204" pitchFamily="34" charset="0"/>
                <a:cs typeface="Arial" panose="020B0604020202020204" pitchFamily="34" charset="0"/>
              </a:rPr>
              <a:t>Athens – Greece </a:t>
            </a:r>
            <a:endParaRPr lang="el-GR"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308578004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244899"/>
            <a:ext cx="9404723" cy="891173"/>
          </a:xfrm>
        </p:spPr>
        <p:txBody>
          <a:bodyPr/>
          <a:lstStyle/>
          <a:p>
            <a:r>
              <a:rPr lang="en-US" sz="2800" dirty="0" smtClean="0">
                <a:solidFill>
                  <a:srgbClr val="FFFF00"/>
                </a:solidFill>
                <a:latin typeface="Arial" panose="020B0604020202020204" pitchFamily="34" charset="0"/>
                <a:cs typeface="Arial" panose="020B0604020202020204" pitchFamily="34" charset="0"/>
              </a:rPr>
              <a:t>Law 3023/2002 (updated)  </a:t>
            </a:r>
            <a:br>
              <a:rPr lang="en-US" sz="2800" dirty="0" smtClean="0">
                <a:solidFill>
                  <a:srgbClr val="FFFF00"/>
                </a:solidFill>
                <a:latin typeface="Arial" panose="020B0604020202020204" pitchFamily="34" charset="0"/>
                <a:cs typeface="Arial" panose="020B0604020202020204" pitchFamily="34" charset="0"/>
              </a:rPr>
            </a:br>
            <a:r>
              <a:rPr lang="en-US" sz="1800" dirty="0" smtClean="0">
                <a:solidFill>
                  <a:schemeClr val="tx1"/>
                </a:solidFill>
                <a:latin typeface="Arial" panose="020B0604020202020204" pitchFamily="34" charset="0"/>
                <a:cs typeface="Arial" panose="020B0604020202020204" pitchFamily="34" charset="0"/>
              </a:rPr>
              <a:t>Contents – key points </a:t>
            </a:r>
            <a:r>
              <a:rPr lang="en-US" sz="1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a:r>
            <a:br>
              <a:rPr lang="en-US" sz="2800" dirty="0" smtClean="0">
                <a:latin typeface="Arial" panose="020B0604020202020204" pitchFamily="34" charset="0"/>
                <a:cs typeface="Arial" panose="020B0604020202020204" pitchFamily="34" charset="0"/>
              </a:rPr>
            </a:br>
            <a:endParaRPr lang="el-GR" sz="2800" dirty="0">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1104293" y="1249355"/>
            <a:ext cx="8946541" cy="4943627"/>
          </a:xfrm>
        </p:spPr>
        <p:txBody>
          <a:bodyPr>
            <a:normAutofit fontScale="92500" lnSpcReduction="10000"/>
          </a:bodyPr>
          <a:lstStyle/>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Constitution of Independent Audit Committee (Chaired by the chairman of the permanent standing committee on institutions and transparency of the Hellenic Parliament &amp; members high ranking judges)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Regulated entities (Political parties, coalition of parties, members of the Hellenic Parliament &amp; Greek representatives in the European Parliament, candidates for the </a:t>
            </a:r>
            <a:r>
              <a:rPr lang="en-US" dirty="0">
                <a:latin typeface="Arial" panose="020B0604020202020204" pitchFamily="34" charset="0"/>
                <a:cs typeface="Arial" panose="020B0604020202020204" pitchFamily="34" charset="0"/>
              </a:rPr>
              <a:t>Hellenic</a:t>
            </a:r>
            <a:r>
              <a:rPr lang="en-US" dirty="0" smtClean="0">
                <a:latin typeface="Arial" panose="020B0604020202020204" pitchFamily="34" charset="0"/>
                <a:cs typeface="Arial" panose="020B0604020202020204" pitchFamily="34" charset="0"/>
              </a:rPr>
              <a:t> &amp; the European parliament, </a:t>
            </a:r>
            <a:r>
              <a:rPr lang="en-US" dirty="0" err="1" smtClean="0">
                <a:latin typeface="Arial" panose="020B0604020202020204" pitchFamily="34" charset="0"/>
                <a:cs typeface="Arial" panose="020B0604020202020204" pitchFamily="34" charset="0"/>
              </a:rPr>
              <a:t>e.t.c</a:t>
            </a:r>
            <a:r>
              <a:rPr lang="en-US" dirty="0" smtClean="0">
                <a:latin typeface="Arial" panose="020B0604020202020204" pitchFamily="34" charset="0"/>
                <a:cs typeface="Arial" panose="020B0604020202020204" pitchFamily="34" charset="0"/>
              </a:rPr>
              <a:t>.)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Methods and limitations of the funding (public and private) for political parties – coalition of parties, candidates, elected members during the electoral period or their term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Prohibitions for political parties – coalition of parties, candidates during the electoral period, included maximum amount of electoral expenditures, members of Parliament.  </a:t>
            </a:r>
          </a:p>
          <a:p>
            <a:pPr algn="just">
              <a:buFont typeface="Arial" panose="020B0604020202020204" pitchFamily="34" charset="0"/>
              <a:buChar char="•"/>
            </a:pPr>
            <a:r>
              <a:rPr lang="en-US" dirty="0">
                <a:latin typeface="Arial" panose="020B0604020202020204" pitchFamily="34" charset="0"/>
                <a:cs typeface="Arial" panose="020B0604020202020204" pitchFamily="34" charset="0"/>
              </a:rPr>
              <a:t>Control of </a:t>
            </a: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records, documents, revenues, expenses and any kind of data the audit committee </a:t>
            </a:r>
            <a:r>
              <a:rPr lang="en-US" dirty="0" smtClean="0">
                <a:latin typeface="Arial" panose="020B0604020202020204" pitchFamily="34" charset="0"/>
                <a:cs typeface="Arial" panose="020B0604020202020204" pitchFamily="34" charset="0"/>
              </a:rPr>
              <a:t>ratifies </a:t>
            </a:r>
            <a:r>
              <a:rPr lang="en-US" dirty="0">
                <a:latin typeface="Arial" panose="020B0604020202020204" pitchFamily="34" charset="0"/>
                <a:cs typeface="Arial" panose="020B0604020202020204" pitchFamily="34" charset="0"/>
              </a:rPr>
              <a:t>for the audit. </a:t>
            </a:r>
            <a:endParaRPr lang="en-US" dirty="0" smtClean="0">
              <a:latin typeface="Arial" panose="020B0604020202020204" pitchFamily="34" charset="0"/>
              <a:cs typeface="Arial" panose="020B0604020202020204" pitchFamily="34" charset="0"/>
            </a:endParaRP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Maintenance &amp; administration of an official web site with free access to the public. </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a:buFont typeface="Arial" panose="020B0604020202020204" pitchFamily="34" charset="0"/>
              <a:buChar char="•"/>
            </a:pPr>
            <a:endParaRPr lang="el-GR"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11381753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452718"/>
            <a:ext cx="9404723" cy="558664"/>
          </a:xfrm>
        </p:spPr>
        <p:txBody>
          <a:bodyPr/>
          <a:lstStyle/>
          <a:p>
            <a:r>
              <a:rPr lang="en-US" sz="2800" dirty="0" smtClean="0">
                <a:solidFill>
                  <a:srgbClr val="FFFF00"/>
                </a:solidFill>
                <a:latin typeface="Arial" panose="020B0604020202020204" pitchFamily="34" charset="0"/>
                <a:cs typeface="Arial" panose="020B0604020202020204" pitchFamily="34" charset="0"/>
              </a:rPr>
              <a:t>Political parties – coalition of parties (1) </a:t>
            </a:r>
            <a:endParaRPr lang="el-GR" sz="2800" dirty="0">
              <a:solidFill>
                <a:srgbClr val="FFFF00"/>
              </a:solidFill>
              <a:latin typeface="Arial" panose="020B0604020202020204" pitchFamily="34" charset="0"/>
              <a:cs typeface="Arial" panose="020B0604020202020204" pitchFamily="34" charset="0"/>
            </a:endParaRPr>
          </a:p>
        </p:txBody>
      </p:sp>
      <p:sp>
        <p:nvSpPr>
          <p:cNvPr id="3" name="Θέση περιεχομένου 2"/>
          <p:cNvSpPr>
            <a:spLocks noGrp="1"/>
          </p:cNvSpPr>
          <p:nvPr>
            <p:ph idx="1"/>
          </p:nvPr>
        </p:nvSpPr>
        <p:spPr>
          <a:xfrm>
            <a:off x="1103312" y="1011382"/>
            <a:ext cx="8946541" cy="5624945"/>
          </a:xfrm>
        </p:spPr>
        <p:txBody>
          <a:bodyPr>
            <a:normAutofit fontScale="92500" lnSpcReduction="20000"/>
          </a:bodyPr>
          <a:lstStyle/>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All income and expenses move through one to three bank accounts kept in three credit institutions (other bank accounts are prohibited)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The expenses mentioned above are proved by receipts, invoices, bank checks </a:t>
            </a:r>
            <a:r>
              <a:rPr lang="en-US" dirty="0" err="1" smtClean="0">
                <a:latin typeface="Arial" panose="020B0604020202020204" pitchFamily="34" charset="0"/>
                <a:cs typeface="Arial" panose="020B0604020202020204" pitchFamily="34" charset="0"/>
              </a:rPr>
              <a:t>e.t.c</a:t>
            </a:r>
            <a:r>
              <a:rPr lang="en-US" dirty="0" smtClean="0">
                <a:latin typeface="Arial" panose="020B0604020202020204" pitchFamily="34" charset="0"/>
                <a:cs typeface="Arial" panose="020B0604020202020204" pitchFamily="34" charset="0"/>
              </a:rPr>
              <a:t>. (Exceptionally each political party may make payments to third parties without using the bank accounts up to 20.000 Euros per year providing all the necessary financial documents)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The bank accounts must be referred to the audit committee within 10 days  from their opening.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Private funding to political parties – coalition of parties must be made through the bank accounts in particular those that exceed the amount of 500 Euros and at all cases the funding must be offered from a natural person who can be identified. </a:t>
            </a:r>
          </a:p>
          <a:p>
            <a:pPr algn="just">
              <a:buFont typeface="Arial" panose="020B0604020202020204" pitchFamily="34" charset="0"/>
              <a:buChar char="•"/>
            </a:pPr>
            <a:r>
              <a:rPr lang="en-US" dirty="0" smtClean="0">
                <a:latin typeface="Arial" panose="020B0604020202020204" pitchFamily="34" charset="0"/>
                <a:cs typeface="Arial" panose="020B0604020202020204" pitchFamily="34" charset="0"/>
              </a:rPr>
              <a:t>Funding and any kind of contribution to political parties – coalition of parties is prohibited if there are from : </a:t>
            </a:r>
          </a:p>
          <a:p>
            <a:pPr marL="0" indent="0" algn="just">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natural persons not being Creek nationals</a:t>
            </a:r>
          </a:p>
          <a:p>
            <a:pPr marL="0" indent="0" algn="just">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Public or private law legal entities</a:t>
            </a:r>
          </a:p>
          <a:p>
            <a:pPr marL="0" indent="0" algn="just">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Local government organizations of any degree </a:t>
            </a:r>
          </a:p>
          <a:p>
            <a:pPr marL="0" indent="0" algn="just">
              <a:buNone/>
            </a:pP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natural persons owners or publishers of daily or periodical matter, nationally 	  or locally circulation, or owners of radio &amp; </a:t>
            </a:r>
            <a:r>
              <a:rPr lang="en-US" dirty="0" err="1" smtClean="0">
                <a:latin typeface="Arial" panose="020B0604020202020204" pitchFamily="34" charset="0"/>
                <a:cs typeface="Arial" panose="020B0604020202020204" pitchFamily="34" charset="0"/>
              </a:rPr>
              <a:t>tv</a:t>
            </a:r>
            <a:r>
              <a:rPr lang="en-US" dirty="0" smtClean="0">
                <a:latin typeface="Arial" panose="020B0604020202020204" pitchFamily="34" charset="0"/>
                <a:cs typeface="Arial" panose="020B0604020202020204" pitchFamily="34" charset="0"/>
              </a:rPr>
              <a:t> stations.  </a:t>
            </a:r>
          </a:p>
          <a:p>
            <a:pPr algn="just">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algn="just"/>
            <a:endParaRPr lang="el-GR"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157014264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452718"/>
            <a:ext cx="9404723" cy="517100"/>
          </a:xfrm>
        </p:spPr>
        <p:txBody>
          <a:bodyPr/>
          <a:lstStyle/>
          <a:p>
            <a:r>
              <a:rPr lang="en-US" sz="2800" dirty="0">
                <a:solidFill>
                  <a:srgbClr val="FFFF00"/>
                </a:solidFill>
                <a:latin typeface="Arial" panose="020B0604020202020204" pitchFamily="34" charset="0"/>
                <a:cs typeface="Arial" panose="020B0604020202020204" pitchFamily="34" charset="0"/>
              </a:rPr>
              <a:t>Political parties – coalition of parties </a:t>
            </a:r>
            <a:r>
              <a:rPr lang="en-US" sz="2800" dirty="0" smtClean="0">
                <a:solidFill>
                  <a:srgbClr val="FFFF00"/>
                </a:solidFill>
                <a:latin typeface="Arial" panose="020B0604020202020204" pitchFamily="34" charset="0"/>
                <a:cs typeface="Arial" panose="020B0604020202020204" pitchFamily="34" charset="0"/>
              </a:rPr>
              <a:t>(2) </a:t>
            </a:r>
            <a:endParaRPr lang="el-GR" sz="2800" dirty="0">
              <a:solidFill>
                <a:srgbClr val="FFFF00"/>
              </a:solidFill>
            </a:endParaRPr>
          </a:p>
        </p:txBody>
      </p:sp>
      <p:sp>
        <p:nvSpPr>
          <p:cNvPr id="3" name="Θέση περιεχομένου 2"/>
          <p:cNvSpPr>
            <a:spLocks noGrp="1"/>
          </p:cNvSpPr>
          <p:nvPr>
            <p:ph idx="1"/>
          </p:nvPr>
        </p:nvSpPr>
        <p:spPr>
          <a:xfrm>
            <a:off x="1103312" y="969818"/>
            <a:ext cx="8946541" cy="5638800"/>
          </a:xfrm>
        </p:spPr>
        <p:txBody>
          <a:bodyPr/>
          <a:lstStyle/>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Private funding of a political party or coalition of parties by the same person, during the same year, must not exceed 20.000 Euros</a:t>
            </a:r>
          </a:p>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Any kind of state funding and financial contribution is prohibited and suspended in case of prosecution and temporary detention against the leader or the president of the parliamentary group or the person that is actually in charge of the political party for the crimes of article 187 &amp; 187A of the Hellenic Penal Code (establishment criminal organization, terrorist acts) </a:t>
            </a:r>
          </a:p>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Maximum amount of electoral expenditure spent by each political party and coalitions of parties is equal to 20% of the totally most recent regular state </a:t>
            </a:r>
            <a:r>
              <a:rPr lang="en-US" sz="1900" smtClean="0">
                <a:latin typeface="Arial" panose="020B0604020202020204" pitchFamily="34" charset="0"/>
                <a:cs typeface="Arial" panose="020B0604020202020204" pitchFamily="34" charset="0"/>
              </a:rPr>
              <a:t>funding given. </a:t>
            </a:r>
            <a:endParaRPr lang="en-US" sz="1900" dirty="0" smtClean="0">
              <a:latin typeface="Arial" panose="020B0604020202020204" pitchFamily="34" charset="0"/>
              <a:cs typeface="Arial" panose="020B0604020202020204" pitchFamily="34" charset="0"/>
            </a:endParaRPr>
          </a:p>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The management of the finance of a political party or coalition of parties pertains to the bodies provided by the statutes of them. These bodies and their members are notified to the Audit Committee by January 31th each year. During the year any changes must be notified also.  </a:t>
            </a:r>
          </a:p>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Parties or coalition of parties are obliged to keep C category record where they register every income or expenses by category and separately for each year. </a:t>
            </a:r>
            <a:endParaRPr lang="en-US" sz="1900" dirty="0">
              <a:latin typeface="Arial" panose="020B0604020202020204" pitchFamily="34" charset="0"/>
              <a:cs typeface="Arial" panose="020B0604020202020204" pitchFamily="34" charset="0"/>
            </a:endParaRPr>
          </a:p>
          <a:p>
            <a:pPr algn="just">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algn="just">
              <a:buFont typeface="Arial" panose="020B0604020202020204" pitchFamily="34" charset="0"/>
              <a:buChar char="•"/>
            </a:pPr>
            <a:endParaRPr lang="el-GR"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4</a:t>
            </a:fld>
            <a:endParaRPr lang="en-US" dirty="0"/>
          </a:p>
        </p:txBody>
      </p:sp>
    </p:spTree>
    <p:extLst>
      <p:ext uri="{BB962C8B-B14F-4D97-AF65-F5344CB8AC3E}">
        <p14:creationId xmlns:p14="http://schemas.microsoft.com/office/powerpoint/2010/main" val="358045728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98854"/>
            <a:ext cx="9404723" cy="829401"/>
          </a:xfrm>
        </p:spPr>
        <p:txBody>
          <a:bodyPr/>
          <a:lstStyle/>
          <a:p>
            <a:r>
              <a:rPr lang="en-US" sz="2400" dirty="0" smtClean="0">
                <a:solidFill>
                  <a:srgbClr val="FFFF00"/>
                </a:solidFill>
                <a:latin typeface="Arial" panose="020B0604020202020204" pitchFamily="34" charset="0"/>
                <a:cs typeface="Arial" panose="020B0604020202020204" pitchFamily="34" charset="0"/>
              </a:rPr>
              <a:t>Candidates – elected members of the Hellenic and the European Parliament(1) </a:t>
            </a:r>
            <a:endParaRPr lang="el-GR" sz="2400" dirty="0">
              <a:solidFill>
                <a:srgbClr val="FFFF00"/>
              </a:solidFill>
            </a:endParaRPr>
          </a:p>
        </p:txBody>
      </p:sp>
      <p:sp>
        <p:nvSpPr>
          <p:cNvPr id="3" name="Θέση περιεχομένου 2"/>
          <p:cNvSpPr>
            <a:spLocks noGrp="1"/>
          </p:cNvSpPr>
          <p:nvPr>
            <p:ph idx="1"/>
          </p:nvPr>
        </p:nvSpPr>
        <p:spPr>
          <a:xfrm>
            <a:off x="1104293" y="864973"/>
            <a:ext cx="8946541" cy="5898292"/>
          </a:xfrm>
        </p:spPr>
        <p:txBody>
          <a:bodyPr>
            <a:normAutofit fontScale="92500" lnSpcReduction="10000"/>
          </a:bodyPr>
          <a:lstStyle/>
          <a:p>
            <a:pPr algn="just">
              <a:buFont typeface="Arial" panose="020B0604020202020204" pitchFamily="34" charset="0"/>
              <a:buChar char="•"/>
            </a:pPr>
            <a:r>
              <a:rPr lang="en-US" sz="1900" dirty="0">
                <a:latin typeface="Arial" panose="020B0604020202020204" pitchFamily="34" charset="0"/>
                <a:cs typeface="Arial" panose="020B0604020202020204" pitchFamily="34" charset="0"/>
              </a:rPr>
              <a:t>All income and expenses move through </a:t>
            </a:r>
            <a:r>
              <a:rPr lang="en-US" sz="1900" dirty="0" smtClean="0">
                <a:latin typeface="Arial" panose="020B0604020202020204" pitchFamily="34" charset="0"/>
                <a:cs typeface="Arial" panose="020B0604020202020204" pitchFamily="34" charset="0"/>
              </a:rPr>
              <a:t>a single bank account. (Exceptionally and only for the pre – election period candidates are allowed to make payments to third parties without using this bank account up to 500 Euros totally) </a:t>
            </a:r>
          </a:p>
          <a:p>
            <a:pPr algn="just">
              <a:buFont typeface="Arial" panose="020B0604020202020204" pitchFamily="34" charset="0"/>
              <a:buChar char="•"/>
            </a:pPr>
            <a:r>
              <a:rPr lang="en-US" sz="1900" dirty="0">
                <a:latin typeface="Arial" panose="020B0604020202020204" pitchFamily="34" charset="0"/>
                <a:cs typeface="Arial" panose="020B0604020202020204" pitchFamily="34" charset="0"/>
              </a:rPr>
              <a:t>The expenses mentioned above are proved by receipts, invoices, bank checks </a:t>
            </a:r>
            <a:r>
              <a:rPr lang="en-US" sz="1900" dirty="0" err="1" smtClean="0">
                <a:latin typeface="Arial" panose="020B0604020202020204" pitchFamily="34" charset="0"/>
                <a:cs typeface="Arial" panose="020B0604020202020204" pitchFamily="34" charset="0"/>
              </a:rPr>
              <a:t>e.t.c</a:t>
            </a:r>
            <a:r>
              <a:rPr lang="en-US" sz="1900" dirty="0" smtClean="0">
                <a:latin typeface="Arial" panose="020B0604020202020204" pitchFamily="34" charset="0"/>
                <a:cs typeface="Arial" panose="020B0604020202020204" pitchFamily="34" charset="0"/>
              </a:rPr>
              <a:t>. All income ends up exclusively to this bank account. (with clearly confirmation of  the sponsor)</a:t>
            </a:r>
          </a:p>
          <a:p>
            <a:pPr algn="just">
              <a:buFont typeface="Arial" panose="020B0604020202020204" pitchFamily="34" charset="0"/>
              <a:buChar char="•"/>
            </a:pPr>
            <a:r>
              <a:rPr lang="en-US" sz="1900" dirty="0">
                <a:latin typeface="Arial" panose="020B0604020202020204" pitchFamily="34" charset="0"/>
                <a:cs typeface="Arial" panose="020B0604020202020204" pitchFamily="34" charset="0"/>
              </a:rPr>
              <a:t>The </a:t>
            </a:r>
            <a:r>
              <a:rPr lang="en-US" sz="1900" dirty="0" smtClean="0">
                <a:latin typeface="Arial" panose="020B0604020202020204" pitchFamily="34" charset="0"/>
                <a:cs typeface="Arial" panose="020B0604020202020204" pitchFamily="34" charset="0"/>
              </a:rPr>
              <a:t>bank account </a:t>
            </a:r>
            <a:r>
              <a:rPr lang="en-US" sz="1900" dirty="0">
                <a:latin typeface="Arial" panose="020B0604020202020204" pitchFamily="34" charset="0"/>
                <a:cs typeface="Arial" panose="020B0604020202020204" pitchFamily="34" charset="0"/>
              </a:rPr>
              <a:t>must be </a:t>
            </a:r>
            <a:r>
              <a:rPr lang="en-US" sz="1900" dirty="0" smtClean="0">
                <a:latin typeface="Arial" panose="020B0604020202020204" pitchFamily="34" charset="0"/>
                <a:cs typeface="Arial" panose="020B0604020202020204" pitchFamily="34" charset="0"/>
              </a:rPr>
              <a:t>opened within 10 days from the submission of the candidacy and notified </a:t>
            </a:r>
            <a:r>
              <a:rPr lang="en-US" sz="1900" dirty="0">
                <a:latin typeface="Arial" panose="020B0604020202020204" pitchFamily="34" charset="0"/>
                <a:cs typeface="Arial" panose="020B0604020202020204" pitchFamily="34" charset="0"/>
              </a:rPr>
              <a:t>to the audit committee </a:t>
            </a:r>
            <a:r>
              <a:rPr lang="en-US" sz="1900" dirty="0" smtClean="0">
                <a:latin typeface="Arial" panose="020B0604020202020204" pitchFamily="34" charset="0"/>
                <a:cs typeface="Arial" panose="020B0604020202020204" pitchFamily="34" charset="0"/>
              </a:rPr>
              <a:t>on the same day. (Any other bank accounts of each candidate are also notified to the audit committee) </a:t>
            </a:r>
          </a:p>
          <a:p>
            <a:pPr algn="just">
              <a:buFont typeface="Arial" panose="020B0604020202020204" pitchFamily="34" charset="0"/>
              <a:buChar char="•"/>
            </a:pPr>
            <a:r>
              <a:rPr lang="en-US" sz="1900" dirty="0" smtClean="0">
                <a:latin typeface="Arial" panose="020B0604020202020204" pitchFamily="34" charset="0"/>
                <a:cs typeface="Arial" panose="020B0604020202020204" pitchFamily="34" charset="0"/>
              </a:rPr>
              <a:t>Funding </a:t>
            </a:r>
            <a:r>
              <a:rPr lang="en-US" sz="1900" dirty="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candidates </a:t>
            </a:r>
            <a:r>
              <a:rPr lang="en-US" sz="1900" dirty="0">
                <a:latin typeface="Arial" panose="020B0604020202020204" pitchFamily="34" charset="0"/>
                <a:cs typeface="Arial" panose="020B0604020202020204" pitchFamily="34" charset="0"/>
              </a:rPr>
              <a:t>– elected members of the Hellenic and the European </a:t>
            </a:r>
            <a:r>
              <a:rPr lang="en-US" sz="1900" dirty="0" smtClean="0">
                <a:latin typeface="Arial" panose="020B0604020202020204" pitchFamily="34" charset="0"/>
                <a:cs typeface="Arial" panose="020B0604020202020204" pitchFamily="34" charset="0"/>
              </a:rPr>
              <a:t>Parliament must </a:t>
            </a:r>
            <a:r>
              <a:rPr lang="en-US" sz="1900" dirty="0">
                <a:latin typeface="Arial" panose="020B0604020202020204" pitchFamily="34" charset="0"/>
                <a:cs typeface="Arial" panose="020B0604020202020204" pitchFamily="34" charset="0"/>
              </a:rPr>
              <a:t>be made through the </a:t>
            </a:r>
            <a:r>
              <a:rPr lang="en-US" sz="1900" dirty="0" smtClean="0">
                <a:latin typeface="Arial" panose="020B0604020202020204" pitchFamily="34" charset="0"/>
                <a:cs typeface="Arial" panose="020B0604020202020204" pitchFamily="34" charset="0"/>
              </a:rPr>
              <a:t>unique bank account and the </a:t>
            </a:r>
            <a:r>
              <a:rPr lang="en-US" sz="1900" dirty="0">
                <a:latin typeface="Arial" panose="020B0604020202020204" pitchFamily="34" charset="0"/>
                <a:cs typeface="Arial" panose="020B0604020202020204" pitchFamily="34" charset="0"/>
              </a:rPr>
              <a:t>funding must being offered from a natural person who can be </a:t>
            </a:r>
            <a:r>
              <a:rPr lang="en-US" sz="1900" dirty="0" smtClean="0">
                <a:latin typeface="Arial" panose="020B0604020202020204" pitchFamily="34" charset="0"/>
                <a:cs typeface="Arial" panose="020B0604020202020204" pitchFamily="34" charset="0"/>
              </a:rPr>
              <a:t>identified.</a:t>
            </a:r>
          </a:p>
          <a:p>
            <a:pPr algn="just">
              <a:buFont typeface="Arial" panose="020B0604020202020204" pitchFamily="34" charset="0"/>
              <a:buChar char="•"/>
            </a:pPr>
            <a:r>
              <a:rPr lang="en-US" sz="1900" dirty="0">
                <a:latin typeface="Arial" panose="020B0604020202020204" pitchFamily="34" charset="0"/>
                <a:cs typeface="Arial" panose="020B0604020202020204" pitchFamily="34" charset="0"/>
              </a:rPr>
              <a:t>Funding and any kind of contribution to candidates – elected members of the Hellenic and the European Parliament </a:t>
            </a:r>
            <a:r>
              <a:rPr lang="en-US" sz="1900" dirty="0" smtClean="0">
                <a:latin typeface="Arial" panose="020B0604020202020204" pitchFamily="34" charset="0"/>
                <a:cs typeface="Arial" panose="020B0604020202020204" pitchFamily="34" charset="0"/>
              </a:rPr>
              <a:t>is </a:t>
            </a:r>
            <a:r>
              <a:rPr lang="en-US" sz="1900" dirty="0">
                <a:latin typeface="Arial" panose="020B0604020202020204" pitchFamily="34" charset="0"/>
                <a:cs typeface="Arial" panose="020B0604020202020204" pitchFamily="34" charset="0"/>
              </a:rPr>
              <a:t>prohibited if there are from : </a:t>
            </a:r>
          </a:p>
          <a:p>
            <a:pPr marL="0" indent="0" algn="just">
              <a:buNone/>
            </a:pPr>
            <a:r>
              <a:rPr lang="en-US" sz="1900" dirty="0">
                <a:latin typeface="Arial" panose="020B0604020202020204" pitchFamily="34" charset="0"/>
                <a:cs typeface="Arial" panose="020B0604020202020204" pitchFamily="34" charset="0"/>
              </a:rPr>
              <a:t>	- natural persons not being Creek nationals</a:t>
            </a:r>
          </a:p>
          <a:p>
            <a:pPr marL="0" indent="0" algn="just">
              <a:buNone/>
            </a:pPr>
            <a:r>
              <a:rPr lang="en-US" sz="1900" dirty="0">
                <a:latin typeface="Arial" panose="020B0604020202020204" pitchFamily="34" charset="0"/>
                <a:cs typeface="Arial" panose="020B0604020202020204" pitchFamily="34" charset="0"/>
              </a:rPr>
              <a:t>	- Public or private law legal entities</a:t>
            </a:r>
          </a:p>
          <a:p>
            <a:pPr marL="0" indent="0" algn="just">
              <a:buNone/>
            </a:pPr>
            <a:r>
              <a:rPr lang="en-US" sz="1900" dirty="0">
                <a:latin typeface="Arial" panose="020B0604020202020204" pitchFamily="34" charset="0"/>
                <a:cs typeface="Arial" panose="020B0604020202020204" pitchFamily="34" charset="0"/>
              </a:rPr>
              <a:t>	- Local government organizations of any degree </a:t>
            </a:r>
          </a:p>
          <a:p>
            <a:pPr marL="0" indent="0" algn="just">
              <a:buNone/>
            </a:pPr>
            <a:r>
              <a:rPr lang="en-US" sz="1900" dirty="0">
                <a:latin typeface="Arial" panose="020B0604020202020204" pitchFamily="34" charset="0"/>
                <a:cs typeface="Arial" panose="020B0604020202020204" pitchFamily="34" charset="0"/>
              </a:rPr>
              <a:t>	- natural persons owners or publishers of daily or periodical matter, </a:t>
            </a:r>
            <a:r>
              <a:rPr lang="en-US" sz="1900" dirty="0" smtClean="0">
                <a:latin typeface="Arial" panose="020B0604020202020204" pitchFamily="34" charset="0"/>
                <a:cs typeface="Arial" panose="020B0604020202020204" pitchFamily="34" charset="0"/>
              </a:rPr>
              <a:t> nationally </a:t>
            </a:r>
            <a:r>
              <a:rPr lang="en-US" sz="1900" dirty="0">
                <a:latin typeface="Arial" panose="020B0604020202020204" pitchFamily="34" charset="0"/>
                <a:cs typeface="Arial" panose="020B0604020202020204" pitchFamily="34" charset="0"/>
              </a:rPr>
              <a:t>	  </a:t>
            </a:r>
            <a:r>
              <a:rPr lang="en-US" sz="1900" dirty="0" smtClean="0">
                <a:latin typeface="Arial" panose="020B0604020202020204" pitchFamily="34" charset="0"/>
                <a:cs typeface="Arial" panose="020B0604020202020204" pitchFamily="34" charset="0"/>
              </a:rPr>
              <a:t>	   or  locally </a:t>
            </a:r>
            <a:r>
              <a:rPr lang="en-US" sz="1900" dirty="0">
                <a:latin typeface="Arial" panose="020B0604020202020204" pitchFamily="34" charset="0"/>
                <a:cs typeface="Arial" panose="020B0604020202020204" pitchFamily="34" charset="0"/>
              </a:rPr>
              <a:t>circulation, or owners of radio &amp; </a:t>
            </a:r>
            <a:r>
              <a:rPr lang="en-US" sz="1900" dirty="0" err="1">
                <a:latin typeface="Arial" panose="020B0604020202020204" pitchFamily="34" charset="0"/>
                <a:cs typeface="Arial" panose="020B0604020202020204" pitchFamily="34" charset="0"/>
              </a:rPr>
              <a:t>tv</a:t>
            </a:r>
            <a:r>
              <a:rPr lang="en-US" sz="1900" dirty="0">
                <a:latin typeface="Arial" panose="020B0604020202020204" pitchFamily="34" charset="0"/>
                <a:cs typeface="Arial" panose="020B0604020202020204" pitchFamily="34" charset="0"/>
              </a:rPr>
              <a:t> stations.  </a:t>
            </a:r>
          </a:p>
          <a:p>
            <a:pPr algn="just">
              <a:buFont typeface="Arial" panose="020B0604020202020204" pitchFamily="34" charset="0"/>
              <a:buChar char="•"/>
            </a:pPr>
            <a:endParaRPr lang="en-US" sz="1800" dirty="0" smtClean="0">
              <a:latin typeface="Arial" panose="020B0604020202020204" pitchFamily="34" charset="0"/>
              <a:cs typeface="Arial" panose="020B0604020202020204" pitchFamily="34" charset="0"/>
            </a:endParaRPr>
          </a:p>
          <a:p>
            <a:pPr algn="just">
              <a:buFont typeface="Arial" panose="020B0604020202020204" pitchFamily="34" charset="0"/>
              <a:buChar char="•"/>
            </a:pPr>
            <a:endParaRPr lang="en-US" sz="1800" dirty="0" smtClean="0">
              <a:latin typeface="Arial" panose="020B0604020202020204" pitchFamily="34" charset="0"/>
              <a:cs typeface="Arial" panose="020B0604020202020204" pitchFamily="34" charset="0"/>
            </a:endParaRPr>
          </a:p>
          <a:p>
            <a:pPr algn="just">
              <a:buFont typeface="Arial" panose="020B0604020202020204" pitchFamily="34" charset="0"/>
              <a:buChar char="•"/>
            </a:pPr>
            <a:endParaRPr lang="el-GR" sz="1900"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135587876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74142"/>
            <a:ext cx="9404723" cy="782594"/>
          </a:xfrm>
        </p:spPr>
        <p:txBody>
          <a:bodyPr/>
          <a:lstStyle/>
          <a:p>
            <a:r>
              <a:rPr lang="en-US" sz="2400" dirty="0">
                <a:solidFill>
                  <a:srgbClr val="FFFF00"/>
                </a:solidFill>
                <a:latin typeface="Arial" panose="020B0604020202020204" pitchFamily="34" charset="0"/>
                <a:cs typeface="Arial" panose="020B0604020202020204" pitchFamily="34" charset="0"/>
              </a:rPr>
              <a:t>Candidates – elected members of the Hellenic and the European </a:t>
            </a:r>
            <a:r>
              <a:rPr lang="en-US" sz="2400" dirty="0" smtClean="0">
                <a:solidFill>
                  <a:srgbClr val="FFFF00"/>
                </a:solidFill>
                <a:latin typeface="Arial" panose="020B0604020202020204" pitchFamily="34" charset="0"/>
                <a:cs typeface="Arial" panose="020B0604020202020204" pitchFamily="34" charset="0"/>
              </a:rPr>
              <a:t>Parliament(2) </a:t>
            </a:r>
            <a:endParaRPr lang="el-GR" sz="2400" dirty="0">
              <a:solidFill>
                <a:srgbClr val="FFFF00"/>
              </a:solidFill>
            </a:endParaRPr>
          </a:p>
        </p:txBody>
      </p:sp>
      <p:sp>
        <p:nvSpPr>
          <p:cNvPr id="3" name="Θέση περιεχομένου 2"/>
          <p:cNvSpPr>
            <a:spLocks noGrp="1"/>
          </p:cNvSpPr>
          <p:nvPr>
            <p:ph idx="1"/>
          </p:nvPr>
        </p:nvSpPr>
        <p:spPr>
          <a:xfrm>
            <a:off x="1104293" y="1128583"/>
            <a:ext cx="8946541" cy="5404022"/>
          </a:xfrm>
        </p:spPr>
        <p:txBody>
          <a:bodyPr>
            <a:normAutofit/>
          </a:bodyPr>
          <a:lstStyle/>
          <a:p>
            <a:pPr algn="just">
              <a:buFont typeface="Arial" panose="020B0604020202020204" pitchFamily="34" charset="0"/>
              <a:buChar char="•"/>
            </a:pPr>
            <a:r>
              <a:rPr lang="en-US" sz="1800" dirty="0">
                <a:latin typeface="Arial" panose="020B0604020202020204" pitchFamily="34" charset="0"/>
                <a:cs typeface="Arial" panose="020B0604020202020204" pitchFamily="34" charset="0"/>
              </a:rPr>
              <a:t>Private funding of a </a:t>
            </a:r>
            <a:r>
              <a:rPr lang="en-US" sz="1800" dirty="0" smtClean="0">
                <a:latin typeface="Arial" panose="020B0604020202020204" pitchFamily="34" charset="0"/>
                <a:cs typeface="Arial" panose="020B0604020202020204" pitchFamily="34" charset="0"/>
              </a:rPr>
              <a:t>candidate </a:t>
            </a:r>
            <a:r>
              <a:rPr lang="en-US" sz="1800" dirty="0">
                <a:latin typeface="Arial" panose="020B0604020202020204" pitchFamily="34" charset="0"/>
                <a:cs typeface="Arial" panose="020B0604020202020204" pitchFamily="34" charset="0"/>
              </a:rPr>
              <a:t>– elected </a:t>
            </a:r>
            <a:r>
              <a:rPr lang="en-US" sz="1800" dirty="0" smtClean="0">
                <a:latin typeface="Arial" panose="020B0604020202020204" pitchFamily="34" charset="0"/>
                <a:cs typeface="Arial" panose="020B0604020202020204" pitchFamily="34" charset="0"/>
              </a:rPr>
              <a:t>member </a:t>
            </a:r>
            <a:r>
              <a:rPr lang="en-US" sz="1800" dirty="0">
                <a:latin typeface="Arial" panose="020B0604020202020204" pitchFamily="34" charset="0"/>
                <a:cs typeface="Arial" panose="020B0604020202020204" pitchFamily="34" charset="0"/>
              </a:rPr>
              <a:t>of the Hellenic and the European Parliament</a:t>
            </a: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by </a:t>
            </a:r>
            <a:r>
              <a:rPr lang="en-US" sz="1800" dirty="0" smtClean="0">
                <a:latin typeface="Arial" panose="020B0604020202020204" pitchFamily="34" charset="0"/>
                <a:cs typeface="Arial" panose="020B0604020202020204" pitchFamily="34" charset="0"/>
              </a:rPr>
              <a:t>each person</a:t>
            </a:r>
            <a:r>
              <a:rPr lang="en-US" sz="1800" dirty="0">
                <a:latin typeface="Arial" panose="020B0604020202020204" pitchFamily="34" charset="0"/>
                <a:cs typeface="Arial" panose="020B0604020202020204" pitchFamily="34" charset="0"/>
              </a:rPr>
              <a:t>, during the same year, must not exceed </a:t>
            </a:r>
            <a:r>
              <a:rPr lang="en-US" sz="1800" dirty="0" smtClean="0">
                <a:latin typeface="Arial" panose="020B0604020202020204" pitchFamily="34" charset="0"/>
                <a:cs typeface="Arial" panose="020B0604020202020204" pitchFamily="34" charset="0"/>
              </a:rPr>
              <a:t>5.000 Euros</a:t>
            </a:r>
          </a:p>
          <a:p>
            <a:pPr algn="just">
              <a:buFont typeface="Arial" panose="020B0604020202020204" pitchFamily="34" charset="0"/>
              <a:buChar char="•"/>
            </a:pPr>
            <a:r>
              <a:rPr lang="en-US" sz="1800" dirty="0">
                <a:latin typeface="Arial" panose="020B0604020202020204" pitchFamily="34" charset="0"/>
                <a:cs typeface="Arial" panose="020B0604020202020204" pitchFamily="34" charset="0"/>
              </a:rPr>
              <a:t>Maximum amount of electoral expenditure spent by a </a:t>
            </a:r>
            <a:r>
              <a:rPr lang="en-US" sz="1800" dirty="0" smtClean="0">
                <a:latin typeface="Arial" panose="020B0604020202020204" pitchFamily="34" charset="0"/>
                <a:cs typeface="Arial" panose="020B0604020202020204" pitchFamily="34" charset="0"/>
              </a:rPr>
              <a:t>candidate, during the pre-election period either for the Hellenic or the European parliament is 15.000 Euros multiplied by a factor for each electoral region.</a:t>
            </a:r>
          </a:p>
          <a:p>
            <a:pPr algn="just">
              <a:buFont typeface="Arial" panose="020B0604020202020204" pitchFamily="34" charset="0"/>
              <a:buChar char="•"/>
            </a:pPr>
            <a:r>
              <a:rPr lang="en-US" sz="1800" dirty="0">
                <a:latin typeface="Arial" panose="020B0604020202020204" pitchFamily="34" charset="0"/>
                <a:cs typeface="Arial" panose="020B0604020202020204" pitchFamily="34" charset="0"/>
              </a:rPr>
              <a:t>The management of the finance of a candidate – elected member of the Hellenic and the European </a:t>
            </a:r>
            <a:r>
              <a:rPr lang="en-US" sz="1800" dirty="0" smtClean="0">
                <a:latin typeface="Arial" panose="020B0604020202020204" pitchFamily="34" charset="0"/>
                <a:cs typeface="Arial" panose="020B0604020202020204" pitchFamily="34" charset="0"/>
              </a:rPr>
              <a:t>Parliament is their responsibility.   </a:t>
            </a:r>
          </a:p>
          <a:p>
            <a:pPr marL="0" indent="0" algn="just">
              <a:buNone/>
            </a:pPr>
            <a:r>
              <a:rPr lang="en-US" sz="1800" u="sng" dirty="0" smtClean="0">
                <a:solidFill>
                  <a:srgbClr val="FFFF00"/>
                </a:solidFill>
                <a:latin typeface="Arial" panose="020B0604020202020204" pitchFamily="34" charset="0"/>
                <a:cs typeface="Arial" panose="020B0604020202020204" pitchFamily="34" charset="0"/>
              </a:rPr>
              <a:t>Sanctions imposed upon candidates – elected members </a:t>
            </a:r>
            <a:r>
              <a:rPr lang="en-US" sz="1800" u="sng" dirty="0">
                <a:solidFill>
                  <a:srgbClr val="FFFF00"/>
                </a:solidFill>
                <a:latin typeface="Arial" panose="020B0604020202020204" pitchFamily="34" charset="0"/>
                <a:cs typeface="Arial" panose="020B0604020202020204" pitchFamily="34" charset="0"/>
              </a:rPr>
              <a:t>of the Hellenic and the European Parliament </a:t>
            </a:r>
            <a:r>
              <a:rPr lang="en-US" sz="1800" u="sng" dirty="0" smtClean="0">
                <a:solidFill>
                  <a:srgbClr val="FFFF00"/>
                </a:solidFill>
                <a:latin typeface="Arial" panose="020B0604020202020204" pitchFamily="34" charset="0"/>
                <a:cs typeface="Arial" panose="020B0604020202020204" pitchFamily="34" charset="0"/>
              </a:rPr>
              <a:t>, political parties – coalition of parties</a:t>
            </a:r>
          </a:p>
          <a:p>
            <a:pPr marL="0" indent="0" algn="just">
              <a:buNone/>
            </a:pPr>
            <a:r>
              <a:rPr lang="en-US" sz="1800" dirty="0" smtClean="0">
                <a:latin typeface="Arial" panose="020B0604020202020204" pitchFamily="34" charset="0"/>
                <a:cs typeface="Arial" panose="020B0604020202020204" pitchFamily="34" charset="0"/>
              </a:rPr>
              <a:t>Sanctions are specifically predicted in the law either for candidates – elected members of the Hellenic and the European parliament or for the political parties – coalition of parties and they can reach up to 50% of the annual parliamentary compensation for the members of the parliament or even their removal from the parliamentary office and up to 150.000 Euros for the </a:t>
            </a:r>
            <a:r>
              <a:rPr lang="en-US" sz="1800" dirty="0">
                <a:latin typeface="Arial" panose="020B0604020202020204" pitchFamily="34" charset="0"/>
                <a:cs typeface="Arial" panose="020B0604020202020204" pitchFamily="34" charset="0"/>
              </a:rPr>
              <a:t>political parties – coalition of </a:t>
            </a:r>
            <a:r>
              <a:rPr lang="en-US" sz="1800" dirty="0" smtClean="0">
                <a:latin typeface="Arial" panose="020B0604020202020204" pitchFamily="34" charset="0"/>
                <a:cs typeface="Arial" panose="020B0604020202020204" pitchFamily="34" charset="0"/>
              </a:rPr>
              <a:t>parties or up to 50% of the latest regular or electoral state funding to the political party. The sanctions depends on the nature and the kind of the violations. </a:t>
            </a:r>
            <a:endParaRPr lang="en-US" sz="1800" dirty="0">
              <a:latin typeface="Arial" panose="020B0604020202020204" pitchFamily="34" charset="0"/>
              <a:cs typeface="Arial" panose="020B0604020202020204" pitchFamily="34" charset="0"/>
            </a:endParaRPr>
          </a:p>
          <a:p>
            <a:pPr marL="0" indent="0" algn="just">
              <a:buNone/>
            </a:pPr>
            <a:endParaRPr lang="el-GR" sz="1800"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6</a:t>
            </a:fld>
            <a:endParaRPr lang="en-US" dirty="0"/>
          </a:p>
        </p:txBody>
      </p:sp>
    </p:spTree>
    <p:extLst>
      <p:ext uri="{BB962C8B-B14F-4D97-AF65-F5344CB8AC3E}">
        <p14:creationId xmlns:p14="http://schemas.microsoft.com/office/powerpoint/2010/main" val="103981749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452718"/>
            <a:ext cx="9404723" cy="453444"/>
          </a:xfrm>
        </p:spPr>
        <p:txBody>
          <a:bodyPr/>
          <a:lstStyle/>
          <a:p>
            <a:r>
              <a:rPr lang="en-US" sz="2400" dirty="0" smtClean="0">
                <a:solidFill>
                  <a:srgbClr val="FFFF00"/>
                </a:solidFill>
                <a:latin typeface="Arial" panose="020B0604020202020204" pitchFamily="34" charset="0"/>
                <a:cs typeface="Arial" panose="020B0604020202020204" pitchFamily="34" charset="0"/>
              </a:rPr>
              <a:t>Publications to the web site of the audit committee</a:t>
            </a:r>
            <a:endParaRPr lang="el-GR" sz="2400" dirty="0">
              <a:solidFill>
                <a:srgbClr val="FFFF00"/>
              </a:solidFill>
            </a:endParaRPr>
          </a:p>
        </p:txBody>
      </p:sp>
      <p:sp>
        <p:nvSpPr>
          <p:cNvPr id="3" name="Θέση περιεχομένου 2"/>
          <p:cNvSpPr>
            <a:spLocks noGrp="1"/>
          </p:cNvSpPr>
          <p:nvPr>
            <p:ph idx="1"/>
          </p:nvPr>
        </p:nvSpPr>
        <p:spPr>
          <a:xfrm>
            <a:off x="1103312" y="1227438"/>
            <a:ext cx="8946541" cy="5445211"/>
          </a:xfrm>
        </p:spPr>
        <p:txBody>
          <a:bodyPr>
            <a:normAutofit/>
          </a:bodyPr>
          <a:lstStyle/>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State funding received by each recipient (political parties – coalition of parties) </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List of loans received from all banks and any kind of financial assistance to political parties – coalition of parties</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Full details of each sponsor funding candidates or members of the Hellenic or the European parliament, if funding exceeds 3.000 Euros per year.</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Full details of each sponsor funding political parties – coalition of </a:t>
            </a:r>
            <a:r>
              <a:rPr lang="en-US" sz="1800" dirty="0" smtClean="0">
                <a:latin typeface="Arial" panose="020B0604020202020204" pitchFamily="34" charset="0"/>
                <a:cs typeface="Arial" panose="020B0604020202020204" pitchFamily="34" charset="0"/>
              </a:rPr>
              <a:t>parties, </a:t>
            </a:r>
            <a:r>
              <a:rPr lang="en-US" sz="1800" dirty="0">
                <a:latin typeface="Arial" panose="020B0604020202020204" pitchFamily="34" charset="0"/>
                <a:cs typeface="Arial" panose="020B0604020202020204" pitchFamily="34" charset="0"/>
              </a:rPr>
              <a:t>if funding exceeds </a:t>
            </a:r>
            <a:r>
              <a:rPr lang="en-US" sz="1800" dirty="0" smtClean="0">
                <a:latin typeface="Arial" panose="020B0604020202020204" pitchFamily="34" charset="0"/>
                <a:cs typeface="Arial" panose="020B0604020202020204" pitchFamily="34" charset="0"/>
              </a:rPr>
              <a:t>5.000 </a:t>
            </a:r>
            <a:r>
              <a:rPr lang="en-US" sz="1800" dirty="0">
                <a:latin typeface="Arial" panose="020B0604020202020204" pitchFamily="34" charset="0"/>
                <a:cs typeface="Arial" panose="020B0604020202020204" pitchFamily="34" charset="0"/>
              </a:rPr>
              <a:t>Euros per year</a:t>
            </a:r>
            <a:r>
              <a:rPr lang="en-US" sz="1800" dirty="0" smtClean="0">
                <a:latin typeface="Arial" panose="020B0604020202020204" pitchFamily="34" charset="0"/>
                <a:cs typeface="Arial" panose="020B0604020202020204" pitchFamily="34" charset="0"/>
              </a:rPr>
              <a:t>.</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The balance sheets, statements of accounts of </a:t>
            </a:r>
            <a:r>
              <a:rPr lang="en-US" sz="1800" dirty="0">
                <a:latin typeface="Arial" panose="020B0604020202020204" pitchFamily="34" charset="0"/>
                <a:cs typeface="Arial" panose="020B0604020202020204" pitchFamily="34" charset="0"/>
              </a:rPr>
              <a:t>political parties – coalition of </a:t>
            </a:r>
            <a:r>
              <a:rPr lang="en-US" sz="1800" dirty="0" smtClean="0">
                <a:latin typeface="Arial" panose="020B0604020202020204" pitchFamily="34" charset="0"/>
                <a:cs typeface="Arial" panose="020B0604020202020204" pitchFamily="34" charset="0"/>
              </a:rPr>
              <a:t>parties, together with the audit results. </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The reasoned findings of the audits, included the opinion of the minority.</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The electoral expenses and income of </a:t>
            </a:r>
            <a:r>
              <a:rPr lang="en-US" sz="1800" dirty="0">
                <a:latin typeface="Arial" panose="020B0604020202020204" pitchFamily="34" charset="0"/>
                <a:cs typeface="Arial" panose="020B0604020202020204" pitchFamily="34" charset="0"/>
              </a:rPr>
              <a:t>political parties – coalition of </a:t>
            </a:r>
            <a:r>
              <a:rPr lang="en-US" sz="1800" dirty="0" smtClean="0">
                <a:latin typeface="Arial" panose="020B0604020202020204" pitchFamily="34" charset="0"/>
                <a:cs typeface="Arial" panose="020B0604020202020204" pitchFamily="34" charset="0"/>
              </a:rPr>
              <a:t>parties.</a:t>
            </a:r>
          </a:p>
          <a:p>
            <a:pPr>
              <a:buFont typeface="Arial" panose="020B0604020202020204" pitchFamily="34" charset="0"/>
              <a:buChar char="•"/>
            </a:pPr>
            <a:r>
              <a:rPr lang="en-US" sz="1800" dirty="0" smtClean="0">
                <a:latin typeface="Arial" panose="020B0604020202020204" pitchFamily="34" charset="0"/>
                <a:cs typeface="Arial" panose="020B0604020202020204" pitchFamily="34" charset="0"/>
              </a:rPr>
              <a:t>Regulatory documents, degrees, reports consultations and information.</a:t>
            </a:r>
            <a:endParaRPr lang="en-US" sz="1800" dirty="0">
              <a:latin typeface="Arial" panose="020B0604020202020204" pitchFamily="34" charset="0"/>
              <a:cs typeface="Arial" panose="020B0604020202020204" pitchFamily="34" charset="0"/>
            </a:endParaRPr>
          </a:p>
          <a:p>
            <a:pPr marL="0" indent="0">
              <a:buNone/>
            </a:pPr>
            <a:endParaRPr lang="el-GR" sz="1800"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286087503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452718"/>
            <a:ext cx="9404723" cy="535823"/>
          </a:xfrm>
        </p:spPr>
        <p:txBody>
          <a:bodyPr/>
          <a:lstStyle/>
          <a:p>
            <a:r>
              <a:rPr lang="en-US" sz="2400" dirty="0" smtClean="0">
                <a:solidFill>
                  <a:srgbClr val="FFFF00"/>
                </a:solidFill>
                <a:latin typeface="Arial" panose="020B0604020202020204" pitchFamily="34" charset="0"/>
                <a:cs typeface="Arial" panose="020B0604020202020204" pitchFamily="34" charset="0"/>
              </a:rPr>
              <a:t>Conclusions – latest acts</a:t>
            </a:r>
            <a:endParaRPr lang="el-GR" sz="2400" dirty="0">
              <a:solidFill>
                <a:srgbClr val="FFFF00"/>
              </a:solidFill>
            </a:endParaRPr>
          </a:p>
        </p:txBody>
      </p:sp>
      <p:sp>
        <p:nvSpPr>
          <p:cNvPr id="3" name="Θέση περιεχομένου 2"/>
          <p:cNvSpPr>
            <a:spLocks noGrp="1"/>
          </p:cNvSpPr>
          <p:nvPr>
            <p:ph idx="1"/>
          </p:nvPr>
        </p:nvSpPr>
        <p:spPr>
          <a:xfrm>
            <a:off x="1103312" y="1482810"/>
            <a:ext cx="8946541" cy="5066035"/>
          </a:xfrm>
        </p:spPr>
        <p:txBody>
          <a:bodyPr>
            <a:normAutofit/>
          </a:bodyPr>
          <a:lstStyle/>
          <a:p>
            <a:pPr marL="0" indent="0" algn="just">
              <a:buNone/>
            </a:pPr>
            <a:r>
              <a:rPr lang="en-US" sz="1800" dirty="0" smtClean="0">
                <a:latin typeface="Arial" panose="020B0604020202020204" pitchFamily="34" charset="0"/>
                <a:cs typeface="Arial" panose="020B0604020202020204" pitchFamily="34" charset="0"/>
              </a:rPr>
              <a:t>We believe that the current domestic law, with all the amendments that have taken place between 2002 that it came in force, and now, it  is giving the local authorities (audit committee) a full and specific tool in order to enchase transparency in the funding - expenses  of candidatures, elected public officers and the funding – expenses  of political parties – coalition of parties. </a:t>
            </a:r>
          </a:p>
          <a:p>
            <a:pPr marL="0" indent="0" algn="just">
              <a:buNone/>
            </a:pPr>
            <a:r>
              <a:rPr lang="en-US" sz="1800" dirty="0" smtClean="0">
                <a:latin typeface="Arial" panose="020B0604020202020204" pitchFamily="34" charset="0"/>
                <a:cs typeface="Arial" panose="020B0604020202020204" pitchFamily="34" charset="0"/>
              </a:rPr>
              <a:t>Improvements can always be made and currently the department “ </a:t>
            </a:r>
            <a:r>
              <a:rPr lang="en-US" sz="1800" dirty="0">
                <a:latin typeface="Arial" panose="020B0604020202020204" pitchFamily="34" charset="0"/>
                <a:cs typeface="Arial" panose="020B0604020202020204" pitchFamily="34" charset="0"/>
              </a:rPr>
              <a:t>Control of revenues &amp; expenses of parties – coalition of parties , candidates for the </a:t>
            </a:r>
            <a:r>
              <a:rPr lang="en-US" sz="1800" dirty="0" smtClean="0">
                <a:latin typeface="Arial" panose="020B0604020202020204" pitchFamily="34" charset="0"/>
                <a:cs typeface="Arial" panose="020B0604020202020204" pitchFamily="34" charset="0"/>
              </a:rPr>
              <a:t>Hellenic </a:t>
            </a:r>
            <a:r>
              <a:rPr lang="en-US" sz="1800" dirty="0">
                <a:latin typeface="Arial" panose="020B0604020202020204" pitchFamily="34" charset="0"/>
                <a:cs typeface="Arial" panose="020B0604020202020204" pitchFamily="34" charset="0"/>
              </a:rPr>
              <a:t>parliament  &amp; </a:t>
            </a:r>
            <a:r>
              <a:rPr lang="en-US" sz="1800" dirty="0" smtClean="0">
                <a:latin typeface="Arial" panose="020B0604020202020204" pitchFamily="34" charset="0"/>
                <a:cs typeface="Arial" panose="020B0604020202020204" pitchFamily="34" charset="0"/>
              </a:rPr>
              <a:t>Greek </a:t>
            </a:r>
            <a:r>
              <a:rPr lang="en-US" sz="1800" dirty="0">
                <a:latin typeface="Arial" panose="020B0604020202020204" pitchFamily="34" charset="0"/>
                <a:cs typeface="Arial" panose="020B0604020202020204" pitchFamily="34" charset="0"/>
              </a:rPr>
              <a:t>representatives for the European </a:t>
            </a:r>
            <a:r>
              <a:rPr lang="en-US" sz="1800" dirty="0" smtClean="0">
                <a:latin typeface="Arial" panose="020B0604020202020204" pitchFamily="34" charset="0"/>
                <a:cs typeface="Arial" panose="020B0604020202020204" pitchFamily="34" charset="0"/>
              </a:rPr>
              <a:t>parliament” that supports the work of the audit committee is developing an IT platform (web service)  in order to receive all the information -  notifications either from the political parties – coalition of parties or the candidates, elected members in pubic office (MPs, Greek members of the European parliament) electronically. The </a:t>
            </a:r>
            <a:r>
              <a:rPr lang="en-US" sz="1800" dirty="0" err="1" smtClean="0">
                <a:latin typeface="Arial" panose="020B0604020202020204" pitchFamily="34" charset="0"/>
                <a:cs typeface="Arial" panose="020B0604020202020204" pitchFamily="34" charset="0"/>
              </a:rPr>
              <a:t>Dpt</a:t>
            </a:r>
            <a:r>
              <a:rPr lang="en-US" sz="1800" dirty="0" smtClean="0">
                <a:latin typeface="Arial" panose="020B0604020202020204" pitchFamily="34" charset="0"/>
                <a:cs typeface="Arial" panose="020B0604020202020204" pitchFamily="34" charset="0"/>
              </a:rPr>
              <a:t> is scheduling  that this IT platform is going to be in partial function  before the elections for the European parliament and in full function before the scheduled national elections in Greece. (October 2019)</a:t>
            </a:r>
          </a:p>
          <a:p>
            <a:pPr marL="0" indent="0" algn="just">
              <a:buNone/>
            </a:pPr>
            <a:r>
              <a:rPr lang="en-US" sz="1800" dirty="0" smtClean="0">
                <a:latin typeface="Arial" panose="020B0604020202020204" pitchFamily="34" charset="0"/>
                <a:cs typeface="Arial" panose="020B0604020202020204" pitchFamily="34" charset="0"/>
              </a:rPr>
              <a:t>This IT platform will also improve the knowledge of the citizens and any other interested entity, enchase the transparency,  for the finances of parties, candidates and public officers. </a:t>
            </a:r>
          </a:p>
          <a:p>
            <a:pPr marL="0" indent="0" algn="just">
              <a:buNone/>
            </a:pPr>
            <a:endParaRPr lang="el-GR" sz="1800" dirty="0">
              <a:latin typeface="Arial" panose="020B0604020202020204" pitchFamily="34" charset="0"/>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D57F1E4F-1CFF-5643-939E-02111984F565}" type="slidenum">
              <a:rPr lang="en-US" smtClean="0"/>
              <a:t>8</a:t>
            </a:fld>
            <a:endParaRPr lang="en-US" dirty="0"/>
          </a:p>
        </p:txBody>
      </p:sp>
    </p:spTree>
    <p:extLst>
      <p:ext uri="{BB962C8B-B14F-4D97-AF65-F5344CB8AC3E}">
        <p14:creationId xmlns:p14="http://schemas.microsoft.com/office/powerpoint/2010/main" val="14961205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111" y="452718"/>
            <a:ext cx="9404723" cy="540059"/>
          </a:xfrm>
        </p:spPr>
        <p:txBody>
          <a:bodyPr/>
          <a:lstStyle/>
          <a:p>
            <a:r>
              <a:rPr lang="en-US" sz="2400" dirty="0" smtClean="0">
                <a:solidFill>
                  <a:srgbClr val="FFFF00"/>
                </a:solidFill>
                <a:latin typeface="Arial" panose="020B0604020202020204" pitchFamily="34" charset="0"/>
                <a:cs typeface="Arial" panose="020B0604020202020204" pitchFamily="34" charset="0"/>
              </a:rPr>
              <a:t>Knowledge              Transparency </a:t>
            </a:r>
            <a:endParaRPr lang="el-GR" sz="24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563139546"/>
              </p:ext>
            </p:extLst>
          </p:nvPr>
        </p:nvGraphicFramePr>
        <p:xfrm>
          <a:off x="1103313" y="1314450"/>
          <a:ext cx="8947150" cy="43545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Δεξιό βέλος 4"/>
          <p:cNvSpPr/>
          <p:nvPr/>
        </p:nvSpPr>
        <p:spPr>
          <a:xfrm>
            <a:off x="2394857" y="566058"/>
            <a:ext cx="888274" cy="287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ln w="0"/>
              <a:solidFill>
                <a:schemeClr val="accent1"/>
              </a:solidFill>
              <a:effectLst>
                <a:outerShdw blurRad="38100" dist="25400" dir="5400000" algn="ctr" rotWithShape="0">
                  <a:srgbClr val="6E747A">
                    <a:alpha val="43000"/>
                  </a:srgbClr>
                </a:outerShdw>
              </a:effectLst>
            </a:endParaRPr>
          </a:p>
        </p:txBody>
      </p:sp>
      <p:sp>
        <p:nvSpPr>
          <p:cNvPr id="3" name="Θέση αριθμού διαφάνειας 2"/>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273771542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Θέση εικόνας 11"/>
          <p:cNvPicPr>
            <a:picLocks noGrp="1" noChangeAspect="1"/>
          </p:cNvPicPr>
          <p:nvPr>
            <p:ph type="pic" idx="1"/>
          </p:nvPr>
        </p:nvPicPr>
        <p:blipFill>
          <a:blip r:embed="rId2">
            <a:extLst>
              <a:ext uri="{28A0092B-C50C-407E-A947-70E740481C1C}">
                <a14:useLocalDpi xmlns:a14="http://schemas.microsoft.com/office/drawing/2010/main" val="0"/>
              </a:ext>
            </a:extLst>
          </a:blip>
          <a:srcRect t="16237" b="16237"/>
          <a:stretch>
            <a:fillRect/>
          </a:stretch>
        </p:blipFill>
        <p:spPr>
          <a:xfrm>
            <a:off x="1215916" y="722811"/>
            <a:ext cx="9077616" cy="4122168"/>
          </a:xfrm>
        </p:spPr>
      </p:pic>
      <p:sp>
        <p:nvSpPr>
          <p:cNvPr id="2" name="Τίτλος 1"/>
          <p:cNvSpPr>
            <a:spLocks noGrp="1"/>
          </p:cNvSpPr>
          <p:nvPr>
            <p:ph type="title"/>
          </p:nvPr>
        </p:nvSpPr>
        <p:spPr>
          <a:xfrm>
            <a:off x="1088572" y="5367324"/>
            <a:ext cx="8892042" cy="1190229"/>
          </a:xfrm>
        </p:spPr>
        <p:txBody>
          <a:bodyPr>
            <a:noAutofit/>
          </a:bodyPr>
          <a:lstStyle/>
          <a:p>
            <a:pPr algn="ctr"/>
            <a:r>
              <a:rPr lang="en-US" sz="2000" dirty="0" smtClean="0">
                <a:solidFill>
                  <a:srgbClr val="FFFF00"/>
                </a:solidFill>
                <a:latin typeface="Arial" panose="020B0604020202020204" pitchFamily="34" charset="0"/>
                <a:cs typeface="Arial" panose="020B0604020202020204" pitchFamily="34" charset="0"/>
              </a:rPr>
              <a:t>   Thank you for your attention </a:t>
            </a:r>
            <a:br>
              <a:rPr lang="en-US" sz="2000" dirty="0" smtClean="0">
                <a:solidFill>
                  <a:srgbClr val="FFFF00"/>
                </a:solidFill>
                <a:latin typeface="Arial" panose="020B0604020202020204" pitchFamily="34" charset="0"/>
                <a:cs typeface="Arial" panose="020B0604020202020204" pitchFamily="34" charset="0"/>
              </a:rPr>
            </a:br>
            <a:r>
              <a:rPr lang="en-US" sz="2000" dirty="0" smtClean="0">
                <a:solidFill>
                  <a:srgbClr val="FFFF00"/>
                </a:solidFill>
                <a:latin typeface="Arial" panose="020B0604020202020204" pitchFamily="34" charset="0"/>
                <a:cs typeface="Arial" panose="020B0604020202020204" pitchFamily="34" charset="0"/>
              </a:rPr>
              <a:t>															</a:t>
            </a:r>
            <a:r>
              <a:rPr lang="en-US" sz="1400" dirty="0" smtClean="0">
                <a:solidFill>
                  <a:srgbClr val="FFFF00"/>
                </a:solidFill>
                <a:latin typeface="Arial" panose="020B0604020202020204" pitchFamily="34" charset="0"/>
                <a:cs typeface="Arial" panose="020B0604020202020204" pitchFamily="34" charset="0"/>
              </a:rPr>
              <a:t>Stylianos Michalas</a:t>
            </a:r>
            <a:endParaRPr lang="el-GR" sz="2000" dirty="0">
              <a:solidFill>
                <a:srgbClr val="FFFF00"/>
              </a:solidFill>
              <a:latin typeface="Arial" panose="020B0604020202020204" pitchFamily="34" charset="0"/>
              <a:cs typeface="Arial" panose="020B0604020202020204" pitchFamily="34" charset="0"/>
            </a:endParaRPr>
          </a:p>
        </p:txBody>
      </p:sp>
      <p:sp>
        <p:nvSpPr>
          <p:cNvPr id="4" name="Θέση κειμένου 3"/>
          <p:cNvSpPr>
            <a:spLocks noGrp="1"/>
          </p:cNvSpPr>
          <p:nvPr>
            <p:ph type="body" sz="half" idx="2"/>
          </p:nvPr>
        </p:nvSpPr>
        <p:spPr>
          <a:xfrm>
            <a:off x="1154956" y="5007429"/>
            <a:ext cx="8825656" cy="757646"/>
          </a:xfrm>
        </p:spPr>
        <p:txBody>
          <a:bodyPr>
            <a:normAutofit fontScale="85000" lnSpcReduction="20000"/>
          </a:bodyPr>
          <a:lstStyle/>
          <a:p>
            <a:r>
              <a:rPr lang="en-US" dirty="0" smtClean="0"/>
              <a:t>		                 </a:t>
            </a:r>
            <a:r>
              <a:rPr lang="en-US" sz="5100" dirty="0" smtClean="0">
                <a:solidFill>
                  <a:srgbClr val="FFFF00"/>
                </a:solidFill>
                <a:latin typeface="Arial" panose="020B0604020202020204" pitchFamily="34" charset="0"/>
                <a:cs typeface="Arial" panose="020B0604020202020204" pitchFamily="34" charset="0"/>
              </a:rPr>
              <a:t>HELLENIC PARLIAMENT</a:t>
            </a:r>
            <a:r>
              <a:rPr lang="en-US" dirty="0" smtClean="0"/>
              <a:t>					</a:t>
            </a:r>
            <a:endParaRPr lang="el-GR" b="1" u="sng" dirty="0">
              <a:solidFill>
                <a:srgbClr val="FFFF00"/>
              </a:solidFill>
            </a:endParaRPr>
          </a:p>
        </p:txBody>
      </p:sp>
      <p:sp>
        <p:nvSpPr>
          <p:cNvPr id="3" name="Θέση αριθμού διαφάνειας 2"/>
          <p:cNvSpPr>
            <a:spLocks noGrp="1"/>
          </p:cNvSpPr>
          <p:nvPr>
            <p:ph type="sldNum" sz="quarter" idx="12"/>
          </p:nvPr>
        </p:nvSpPr>
        <p:spPr/>
        <p:txBody>
          <a:bodyPr/>
          <a:lstStyle/>
          <a:p>
            <a:fld id="{D57F1E4F-1CFF-5643-939E-02111984F565}" type="slidenum">
              <a:rPr lang="en-US" smtClean="0"/>
              <a:t>10</a:t>
            </a:fld>
            <a:endParaRPr lang="en-US" dirty="0"/>
          </a:p>
        </p:txBody>
      </p:sp>
    </p:spTree>
    <p:extLst>
      <p:ext uri="{BB962C8B-B14F-4D97-AF65-F5344CB8AC3E}">
        <p14:creationId xmlns:p14="http://schemas.microsoft.com/office/powerpoint/2010/main" val="39790799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681</TotalTime>
  <Words>1389</Words>
  <Application>Microsoft Office PowerPoint</Application>
  <PresentationFormat>Ευρεία οθόνη</PresentationFormat>
  <Paragraphs>76</Paragraphs>
  <Slides>10</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10</vt:i4>
      </vt:variant>
    </vt:vector>
  </HeadingPairs>
  <TitlesOfParts>
    <vt:vector size="15" baseType="lpstr">
      <vt:lpstr>Arial</vt:lpstr>
      <vt:lpstr>Calibri</vt:lpstr>
      <vt:lpstr>Century Gothic</vt:lpstr>
      <vt:lpstr>Wingdings 3</vt:lpstr>
      <vt:lpstr>Ιόν</vt:lpstr>
      <vt:lpstr>Regional Round table on Strengthening Integrity in State Authorities &amp; Electoral Processes in All Countries.  (Budva Montenegro 16 – 17 April 2019) </vt:lpstr>
      <vt:lpstr>Law 3023/2002 (updated)   Contents – key points :  </vt:lpstr>
      <vt:lpstr>Political parties – coalition of parties (1) </vt:lpstr>
      <vt:lpstr>Political parties – coalition of parties (2) </vt:lpstr>
      <vt:lpstr>Candidates – elected members of the Hellenic and the European Parliament(1) </vt:lpstr>
      <vt:lpstr>Candidates – elected members of the Hellenic and the European Parliament(2) </vt:lpstr>
      <vt:lpstr>Publications to the web site of the audit committee</vt:lpstr>
      <vt:lpstr>Conclusions – latest acts</vt:lpstr>
      <vt:lpstr>Knowledge              Transparency </vt:lpstr>
      <vt:lpstr>   Thank you for your attention                 Stylianos Michalas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dc:title>
  <dc:creator>Μιχάλας Στυλιανός</dc:creator>
  <cp:lastModifiedBy>Μιχάλας Στυλιανός</cp:lastModifiedBy>
  <cp:revision>68</cp:revision>
  <dcterms:created xsi:type="dcterms:W3CDTF">2019-03-27T09:49:43Z</dcterms:created>
  <dcterms:modified xsi:type="dcterms:W3CDTF">2019-04-11T07:24:25Z</dcterms:modified>
</cp:coreProperties>
</file>